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9D79"/>
    <a:srgbClr val="007A37"/>
    <a:srgbClr val="1C3156"/>
    <a:srgbClr val="002267"/>
    <a:srgbClr val="E08B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9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B95891-14C2-4087-9DE5-ED8DFB061E8E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3EE9B6-D4FA-4BB8-B159-FF70DC3092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2723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9CED-06B2-4C57-A5DB-9594B8D26356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60393-D8C2-4AB8-8357-60F91C8FED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980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9CED-06B2-4C57-A5DB-9594B8D26356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60393-D8C2-4AB8-8357-60F91C8FED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0038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9CED-06B2-4C57-A5DB-9594B8D26356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60393-D8C2-4AB8-8357-60F91C8FED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458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9CED-06B2-4C57-A5DB-9594B8D26356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60393-D8C2-4AB8-8357-60F91C8FED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016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9CED-06B2-4C57-A5DB-9594B8D26356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60393-D8C2-4AB8-8357-60F91C8FED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024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9CED-06B2-4C57-A5DB-9594B8D26356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60393-D8C2-4AB8-8357-60F91C8FED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519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9CED-06B2-4C57-A5DB-9594B8D26356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60393-D8C2-4AB8-8357-60F91C8FED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225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9CED-06B2-4C57-A5DB-9594B8D26356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60393-D8C2-4AB8-8357-60F91C8FED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5073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9CED-06B2-4C57-A5DB-9594B8D26356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60393-D8C2-4AB8-8357-60F91C8FED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204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9CED-06B2-4C57-A5DB-9594B8D26356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60393-D8C2-4AB8-8357-60F91C8FED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736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9CED-06B2-4C57-A5DB-9594B8D26356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60393-D8C2-4AB8-8357-60F91C8FED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456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59CED-06B2-4C57-A5DB-9594B8D26356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60393-D8C2-4AB8-8357-60F91C8FED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2588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Box 81">
            <a:extLst>
              <a:ext uri="{FF2B5EF4-FFF2-40B4-BE49-F238E27FC236}">
                <a16:creationId xmlns:a16="http://schemas.microsoft.com/office/drawing/2014/main" id="{9864C2BB-A7FF-5811-8F50-707D1D7FEEC1}"/>
              </a:ext>
            </a:extLst>
          </p:cNvPr>
          <p:cNvSpPr txBox="1"/>
          <p:nvPr/>
        </p:nvSpPr>
        <p:spPr>
          <a:xfrm>
            <a:off x="1293734" y="225836"/>
            <a:ext cx="6392254" cy="523220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 defTabSz="1038347"/>
            <a:r>
              <a:rPr lang="en-US" sz="2800" b="1" spc="-40" dirty="0" smtClean="0">
                <a:solidFill>
                  <a:srgbClr val="00226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Plans</a:t>
            </a:r>
            <a:r>
              <a:rPr lang="ru-RU" sz="2800" b="1" spc="-40" dirty="0" smtClean="0">
                <a:solidFill>
                  <a:srgbClr val="00226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spc="-40" dirty="0" smtClean="0">
                <a:solidFill>
                  <a:srgbClr val="00226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for</a:t>
            </a:r>
            <a:r>
              <a:rPr lang="ru-RU" sz="2800" b="1" spc="-40" dirty="0" smtClean="0">
                <a:solidFill>
                  <a:srgbClr val="00226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spc="-40" dirty="0" smtClean="0">
                <a:solidFill>
                  <a:srgbClr val="007A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  <a:ea typeface="Tahoma" pitchFamily="34" charset="0"/>
                <a:cs typeface="Tahoma" pitchFamily="34" charset="0"/>
              </a:rPr>
              <a:t>IT</a:t>
            </a:r>
            <a:r>
              <a:rPr lang="kk-KZ" sz="2800" b="1" spc="-40" dirty="0" smtClean="0">
                <a:solidFill>
                  <a:srgbClr val="00226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-</a:t>
            </a:r>
            <a:r>
              <a:rPr lang="en-US" sz="2800" b="1" spc="-40" dirty="0" smtClean="0">
                <a:solidFill>
                  <a:srgbClr val="00226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projects</a:t>
            </a:r>
            <a:r>
              <a:rPr lang="kk-KZ" sz="2800" b="1" spc="-40" dirty="0" smtClean="0">
                <a:solidFill>
                  <a:srgbClr val="00226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spc="-40" dirty="0" smtClean="0">
                <a:solidFill>
                  <a:srgbClr val="00226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for</a:t>
            </a:r>
            <a:r>
              <a:rPr lang="ru-RU" sz="2800" b="1" spc="-40" dirty="0" smtClean="0">
                <a:solidFill>
                  <a:srgbClr val="00226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800" b="1" i="1" spc="-40" dirty="0" smtClean="0">
                <a:solidFill>
                  <a:srgbClr val="007A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" panose="020B0500000000000000" pitchFamily="34" charset="-128"/>
                <a:ea typeface="Yu Gothic UI" panose="020B0500000000000000" pitchFamily="34" charset="-128"/>
                <a:cs typeface="Arial Unicode MS" panose="020B0604020202020204" pitchFamily="34" charset="-128"/>
              </a:rPr>
              <a:t>2023</a:t>
            </a:r>
            <a:r>
              <a:rPr lang="ru-RU" sz="2800" b="1" spc="-40" dirty="0">
                <a:solidFill>
                  <a:srgbClr val="00226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" panose="020B0500000000000000" pitchFamily="34" charset="-128"/>
                <a:ea typeface="Yu Gothic UI" panose="020B0500000000000000" pitchFamily="34" charset="-128"/>
                <a:cs typeface="Tahoma" pitchFamily="34" charset="0"/>
              </a:rPr>
              <a:t> </a:t>
            </a:r>
            <a:r>
              <a:rPr lang="en-US" sz="2800" b="1" spc="-40" dirty="0" smtClean="0">
                <a:solidFill>
                  <a:srgbClr val="00226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year</a:t>
            </a:r>
            <a:endParaRPr lang="ru-RU" sz="2800" b="1" spc="-40" dirty="0">
              <a:solidFill>
                <a:srgbClr val="00226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83" name="Прямая соединительная линия 43">
            <a:extLst>
              <a:ext uri="{FF2B5EF4-FFF2-40B4-BE49-F238E27FC236}">
                <a16:creationId xmlns:a16="http://schemas.microsoft.com/office/drawing/2014/main" id="{1F6F52E4-09CB-D443-602E-4DAAFC183754}"/>
              </a:ext>
            </a:extLst>
          </p:cNvPr>
          <p:cNvCxnSpPr>
            <a:cxnSpLocks/>
          </p:cNvCxnSpPr>
          <p:nvPr/>
        </p:nvCxnSpPr>
        <p:spPr>
          <a:xfrm>
            <a:off x="0" y="756708"/>
            <a:ext cx="12192000" cy="0"/>
          </a:xfrm>
          <a:prstGeom prst="line">
            <a:avLst/>
          </a:prstGeom>
          <a:noFill/>
          <a:ln w="19050">
            <a:solidFill>
              <a:srgbClr val="B39D7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03" name="Rectangle 211">
            <a:extLst>
              <a:ext uri="{FF2B5EF4-FFF2-40B4-BE49-F238E27FC236}">
                <a16:creationId xmlns:a16="http://schemas.microsoft.com/office/drawing/2014/main" id="{1E5CB2FD-2E29-4091-989B-B6B10F534854}"/>
              </a:ext>
            </a:extLst>
          </p:cNvPr>
          <p:cNvSpPr/>
          <p:nvPr/>
        </p:nvSpPr>
        <p:spPr>
          <a:xfrm>
            <a:off x="50032" y="1054096"/>
            <a:ext cx="2334493" cy="2458225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6350" cap="flat" cmpd="sng" algn="ctr">
            <a:noFill/>
            <a:prstDash val="sysDash"/>
            <a:miter lim="800000"/>
          </a:ln>
          <a:effectLst/>
        </p:spPr>
        <p:txBody>
          <a:bodyPr rtlCol="0" anchor="ctr"/>
          <a:lstStyle/>
          <a:p>
            <a:pPr defTabSz="457200">
              <a:lnSpc>
                <a:spcPts val="1000"/>
              </a:lnSpc>
              <a:spcAft>
                <a:spcPts val="1200"/>
              </a:spcAft>
              <a:defRPr/>
            </a:pPr>
            <a:endParaRPr lang="kk-KZ" sz="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Data migration from existing </a:t>
            </a:r>
            <a:r>
              <a:rPr lang="en-US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SRC systems</a:t>
            </a:r>
            <a:endParaRPr lang="kk-KZ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Integration with the systems of government agencies (as they are ready) and </a:t>
            </a:r>
            <a:r>
              <a:rPr lang="en-US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STB</a:t>
            </a:r>
            <a:endParaRPr lang="kk-KZ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Phased commissioning for trial operation by subsystems and </a:t>
            </a:r>
            <a:r>
              <a:rPr lang="en-US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modules</a:t>
            </a:r>
            <a:endParaRPr lang="kk-KZ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Commissioning</a:t>
            </a:r>
            <a:endParaRPr lang="ru-RU" sz="1100" kern="0" dirty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06" name="Rectangle 211">
            <a:extLst>
              <a:ext uri="{FF2B5EF4-FFF2-40B4-BE49-F238E27FC236}">
                <a16:creationId xmlns:a16="http://schemas.microsoft.com/office/drawing/2014/main" id="{1E5CB2FD-2E29-4091-989B-B6B10F534854}"/>
              </a:ext>
            </a:extLst>
          </p:cNvPr>
          <p:cNvSpPr/>
          <p:nvPr/>
        </p:nvSpPr>
        <p:spPr>
          <a:xfrm>
            <a:off x="9749499" y="1051911"/>
            <a:ext cx="2369373" cy="2746655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6350" cap="flat" cmpd="sng" algn="ctr">
            <a:noFill/>
            <a:prstDash val="sysDash"/>
            <a:miter lim="800000"/>
          </a:ln>
          <a:effectLst/>
        </p:spPr>
        <p:txBody>
          <a:bodyPr rtlCol="0" anchor="ctr"/>
          <a:lstStyle/>
          <a:p>
            <a:pPr defTabSz="457200">
              <a:lnSpc>
                <a:spcPts val="1000"/>
              </a:lnSpc>
              <a:spcAft>
                <a:spcPts val="1200"/>
              </a:spcAft>
              <a:defRPr/>
            </a:pPr>
            <a:endParaRPr lang="ru-RU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Integration interaction of IS ESF with the service of the </a:t>
            </a:r>
            <a:r>
              <a:rPr lang="en-US" sz="1100" kern="0" dirty="0" err="1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MoDDAI</a:t>
            </a:r>
            <a:r>
              <a:rPr lang="en-US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RK "Digital-ID</a:t>
            </a: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" (implementation of biometric identification during registration of the </a:t>
            </a:r>
            <a:r>
              <a:rPr lang="en-US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EI)</a:t>
            </a:r>
            <a:endParaRPr lang="kk-KZ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Integration interaction with </a:t>
            </a:r>
            <a:r>
              <a:rPr lang="en-US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ID</a:t>
            </a:r>
            <a:endParaRPr lang="kk-KZ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Development of functionality in the </a:t>
            </a:r>
            <a:r>
              <a:rPr lang="en-US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 </a:t>
            </a: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IS that allows you to log in and sign using a QR code</a:t>
            </a:r>
            <a:endParaRPr lang="en-US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30" name="object 6">
            <a:extLst>
              <a:ext uri="{FF2B5EF4-FFF2-40B4-BE49-F238E27FC236}">
                <a16:creationId xmlns:a16="http://schemas.microsoft.com/office/drawing/2014/main" id="{743CEFF3-9F2E-47A3-9093-93102C82061B}"/>
              </a:ext>
            </a:extLst>
          </p:cNvPr>
          <p:cNvSpPr/>
          <p:nvPr/>
        </p:nvSpPr>
        <p:spPr>
          <a:xfrm>
            <a:off x="626735" y="87678"/>
            <a:ext cx="638044" cy="6472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038503"/>
            <a:endParaRPr sz="909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5" name="Freeform 47">
            <a:extLst>
              <a:ext uri="{FF2B5EF4-FFF2-40B4-BE49-F238E27FC236}">
                <a16:creationId xmlns:a16="http://schemas.microsoft.com/office/drawing/2014/main" id="{80C398B4-5A34-47A5-A03A-F376E228C724}"/>
              </a:ext>
            </a:extLst>
          </p:cNvPr>
          <p:cNvSpPr>
            <a:spLocks/>
          </p:cNvSpPr>
          <p:nvPr/>
        </p:nvSpPr>
        <p:spPr bwMode="gray">
          <a:xfrm rot="16200000">
            <a:off x="1022601" y="216745"/>
            <a:ext cx="424577" cy="2085481"/>
          </a:xfrm>
          <a:custGeom>
            <a:avLst/>
            <a:gdLst/>
            <a:ahLst/>
            <a:cxnLst>
              <a:cxn ang="0">
                <a:pos x="0" y="59"/>
              </a:cxn>
              <a:cxn ang="0">
                <a:pos x="0" y="327"/>
              </a:cxn>
              <a:cxn ang="0">
                <a:pos x="78" y="386"/>
              </a:cxn>
              <a:cxn ang="0">
                <a:pos x="78" y="0"/>
              </a:cxn>
              <a:cxn ang="0">
                <a:pos x="0" y="59"/>
              </a:cxn>
            </a:cxnLst>
            <a:rect l="0" t="0" r="r" b="b"/>
            <a:pathLst>
              <a:path w="78" h="386">
                <a:moveTo>
                  <a:pt x="0" y="59"/>
                </a:moveTo>
                <a:cubicBezTo>
                  <a:pt x="0" y="327"/>
                  <a:pt x="0" y="327"/>
                  <a:pt x="0" y="327"/>
                </a:cubicBezTo>
                <a:cubicBezTo>
                  <a:pt x="0" y="362"/>
                  <a:pt x="69" y="351"/>
                  <a:pt x="78" y="386"/>
                </a:cubicBezTo>
                <a:cubicBezTo>
                  <a:pt x="78" y="0"/>
                  <a:pt x="78" y="0"/>
                  <a:pt x="78" y="0"/>
                </a:cubicBezTo>
                <a:cubicBezTo>
                  <a:pt x="69" y="35"/>
                  <a:pt x="0" y="24"/>
                  <a:pt x="0" y="59"/>
                </a:cubicBezTo>
                <a:close/>
              </a:path>
            </a:pathLst>
          </a:custGeom>
          <a:solidFill>
            <a:srgbClr val="1C3156"/>
          </a:solidFill>
          <a:ln w="12700">
            <a:noFill/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vert" wrap="square" lIns="51435" tIns="25717" rIns="51435" bIns="25717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kk-KZ" sz="1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Freeform 46">
            <a:extLst>
              <a:ext uri="{FF2B5EF4-FFF2-40B4-BE49-F238E27FC236}">
                <a16:creationId xmlns:a16="http://schemas.microsoft.com/office/drawing/2014/main" id="{EEEFEBFD-8C09-44E4-B59F-A511FD4941BF}"/>
              </a:ext>
            </a:extLst>
          </p:cNvPr>
          <p:cNvSpPr>
            <a:spLocks/>
          </p:cNvSpPr>
          <p:nvPr/>
        </p:nvSpPr>
        <p:spPr bwMode="gray">
          <a:xfrm rot="16200000">
            <a:off x="1194512" y="-85639"/>
            <a:ext cx="80745" cy="222039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411"/>
              </a:cxn>
              <a:cxn ang="0">
                <a:pos x="0" y="411"/>
              </a:cxn>
              <a:cxn ang="0">
                <a:pos x="23" y="400"/>
              </a:cxn>
              <a:cxn ang="0">
                <a:pos x="23" y="11"/>
              </a:cxn>
              <a:cxn ang="0">
                <a:pos x="0" y="0"/>
              </a:cxn>
            </a:cxnLst>
            <a:rect l="0" t="0" r="r" b="b"/>
            <a:pathLst>
              <a:path w="23" h="411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411"/>
                  <a:pt x="0" y="411"/>
                  <a:pt x="0" y="411"/>
                </a:cubicBezTo>
                <a:cubicBezTo>
                  <a:pt x="0" y="411"/>
                  <a:pt x="0" y="411"/>
                  <a:pt x="0" y="411"/>
                </a:cubicBezTo>
                <a:cubicBezTo>
                  <a:pt x="13" y="411"/>
                  <a:pt x="23" y="406"/>
                  <a:pt x="23" y="400"/>
                </a:cubicBezTo>
                <a:cubicBezTo>
                  <a:pt x="23" y="11"/>
                  <a:pt x="23" y="11"/>
                  <a:pt x="23" y="11"/>
                </a:cubicBezTo>
                <a:cubicBezTo>
                  <a:pt x="23" y="5"/>
                  <a:pt x="13" y="0"/>
                  <a:pt x="0" y="0"/>
                </a:cubicBezTo>
                <a:close/>
              </a:path>
            </a:pathLst>
          </a:custGeom>
          <a:solidFill>
            <a:srgbClr val="1C3156"/>
          </a:solidFill>
          <a:ln w="12700">
            <a:noFill/>
            <a:round/>
            <a:headEnd/>
            <a:tailEnd/>
          </a:ln>
        </p:spPr>
        <p:txBody>
          <a:bodyPr vert="horz" wrap="square" lIns="51435" tIns="25717" rIns="51435" bIns="25717" numCol="1" anchor="t" anchorCtr="0" compatLnSpc="1">
            <a:prstTxWarp prst="textNoShape">
              <a:avLst/>
            </a:prstTxWarp>
          </a:bodyPr>
          <a:lstStyle/>
          <a:p>
            <a:endParaRPr lang="en-US" sz="569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7B307E2-0FB9-48BF-B736-696218B95E57}"/>
              </a:ext>
            </a:extLst>
          </p:cNvPr>
          <p:cNvSpPr txBox="1"/>
          <p:nvPr/>
        </p:nvSpPr>
        <p:spPr>
          <a:xfrm>
            <a:off x="388547" y="1002121"/>
            <a:ext cx="170542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Integrated Tax Administration System</a:t>
            </a:r>
            <a:endParaRPr lang="ru-RU" sz="1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Freeform 47">
            <a:extLst>
              <a:ext uri="{FF2B5EF4-FFF2-40B4-BE49-F238E27FC236}">
                <a16:creationId xmlns:a16="http://schemas.microsoft.com/office/drawing/2014/main" id="{80C398B4-5A34-47A5-A03A-F376E228C724}"/>
              </a:ext>
            </a:extLst>
          </p:cNvPr>
          <p:cNvSpPr>
            <a:spLocks/>
          </p:cNvSpPr>
          <p:nvPr/>
        </p:nvSpPr>
        <p:spPr bwMode="gray">
          <a:xfrm rot="16200000">
            <a:off x="10724506" y="212781"/>
            <a:ext cx="396039" cy="2085481"/>
          </a:xfrm>
          <a:custGeom>
            <a:avLst/>
            <a:gdLst/>
            <a:ahLst/>
            <a:cxnLst>
              <a:cxn ang="0">
                <a:pos x="0" y="59"/>
              </a:cxn>
              <a:cxn ang="0">
                <a:pos x="0" y="327"/>
              </a:cxn>
              <a:cxn ang="0">
                <a:pos x="78" y="386"/>
              </a:cxn>
              <a:cxn ang="0">
                <a:pos x="78" y="0"/>
              </a:cxn>
              <a:cxn ang="0">
                <a:pos x="0" y="59"/>
              </a:cxn>
            </a:cxnLst>
            <a:rect l="0" t="0" r="r" b="b"/>
            <a:pathLst>
              <a:path w="78" h="386">
                <a:moveTo>
                  <a:pt x="0" y="59"/>
                </a:moveTo>
                <a:cubicBezTo>
                  <a:pt x="0" y="327"/>
                  <a:pt x="0" y="327"/>
                  <a:pt x="0" y="327"/>
                </a:cubicBezTo>
                <a:cubicBezTo>
                  <a:pt x="0" y="362"/>
                  <a:pt x="69" y="351"/>
                  <a:pt x="78" y="386"/>
                </a:cubicBezTo>
                <a:cubicBezTo>
                  <a:pt x="78" y="0"/>
                  <a:pt x="78" y="0"/>
                  <a:pt x="78" y="0"/>
                </a:cubicBezTo>
                <a:cubicBezTo>
                  <a:pt x="69" y="35"/>
                  <a:pt x="0" y="24"/>
                  <a:pt x="0" y="59"/>
                </a:cubicBezTo>
                <a:close/>
              </a:path>
            </a:pathLst>
          </a:custGeom>
          <a:solidFill>
            <a:srgbClr val="1C3156"/>
          </a:solidFill>
          <a:ln w="12700">
            <a:noFill/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vert" wrap="square" lIns="51435" tIns="25717" rIns="51435" bIns="25717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kk-KZ" sz="1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Freeform 46">
            <a:extLst>
              <a:ext uri="{FF2B5EF4-FFF2-40B4-BE49-F238E27FC236}">
                <a16:creationId xmlns:a16="http://schemas.microsoft.com/office/drawing/2014/main" id="{EEEFEBFD-8C09-44E4-B59F-A511FD4941BF}"/>
              </a:ext>
            </a:extLst>
          </p:cNvPr>
          <p:cNvSpPr>
            <a:spLocks/>
          </p:cNvSpPr>
          <p:nvPr/>
        </p:nvSpPr>
        <p:spPr bwMode="gray">
          <a:xfrm rot="16200000">
            <a:off x="10875928" y="-93458"/>
            <a:ext cx="88420" cy="222039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411"/>
              </a:cxn>
              <a:cxn ang="0">
                <a:pos x="0" y="411"/>
              </a:cxn>
              <a:cxn ang="0">
                <a:pos x="23" y="400"/>
              </a:cxn>
              <a:cxn ang="0">
                <a:pos x="23" y="11"/>
              </a:cxn>
              <a:cxn ang="0">
                <a:pos x="0" y="0"/>
              </a:cxn>
            </a:cxnLst>
            <a:rect l="0" t="0" r="r" b="b"/>
            <a:pathLst>
              <a:path w="23" h="411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411"/>
                  <a:pt x="0" y="411"/>
                  <a:pt x="0" y="411"/>
                </a:cubicBezTo>
                <a:cubicBezTo>
                  <a:pt x="0" y="411"/>
                  <a:pt x="0" y="411"/>
                  <a:pt x="0" y="411"/>
                </a:cubicBezTo>
                <a:cubicBezTo>
                  <a:pt x="13" y="411"/>
                  <a:pt x="23" y="406"/>
                  <a:pt x="23" y="400"/>
                </a:cubicBezTo>
                <a:cubicBezTo>
                  <a:pt x="23" y="11"/>
                  <a:pt x="23" y="11"/>
                  <a:pt x="23" y="11"/>
                </a:cubicBezTo>
                <a:cubicBezTo>
                  <a:pt x="23" y="5"/>
                  <a:pt x="13" y="0"/>
                  <a:pt x="0" y="0"/>
                </a:cubicBezTo>
                <a:close/>
              </a:path>
            </a:pathLst>
          </a:custGeom>
          <a:solidFill>
            <a:srgbClr val="1C3156"/>
          </a:solidFill>
          <a:ln w="12700">
            <a:noFill/>
            <a:round/>
            <a:headEnd/>
            <a:tailEnd/>
          </a:ln>
        </p:spPr>
        <p:txBody>
          <a:bodyPr vert="horz" wrap="square" lIns="51435" tIns="25717" rIns="51435" bIns="25717" numCol="1" anchor="t" anchorCtr="0" compatLnSpc="1">
            <a:prstTxWarp prst="textNoShape">
              <a:avLst/>
            </a:prstTxWarp>
          </a:bodyPr>
          <a:lstStyle/>
          <a:p>
            <a:endParaRPr lang="en-US" sz="569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7B307E2-0FB9-48BF-B736-696218B95E57}"/>
              </a:ext>
            </a:extLst>
          </p:cNvPr>
          <p:cNvSpPr txBox="1"/>
          <p:nvPr/>
        </p:nvSpPr>
        <p:spPr>
          <a:xfrm>
            <a:off x="10103777" y="992397"/>
            <a:ext cx="170542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Electronic </a:t>
            </a:r>
          </a:p>
          <a:p>
            <a:pPr algn="ctr"/>
            <a:r>
              <a:rPr lang="en-US" sz="1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invoices</a:t>
            </a:r>
            <a:endParaRPr lang="ru-RU" sz="1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Rectangle 211">
            <a:extLst>
              <a:ext uri="{FF2B5EF4-FFF2-40B4-BE49-F238E27FC236}">
                <a16:creationId xmlns:a16="http://schemas.microsoft.com/office/drawing/2014/main" id="{1E5CB2FD-2E29-4091-989B-B6B10F534854}"/>
              </a:ext>
            </a:extLst>
          </p:cNvPr>
          <p:cNvSpPr/>
          <p:nvPr/>
        </p:nvSpPr>
        <p:spPr>
          <a:xfrm>
            <a:off x="2450277" y="3429901"/>
            <a:ext cx="2369373" cy="1820755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6350" cap="flat" cmpd="sng" algn="ctr">
            <a:noFill/>
            <a:prstDash val="sysDash"/>
            <a:miter lim="800000"/>
          </a:ln>
          <a:effectLst/>
        </p:spPr>
        <p:txBody>
          <a:bodyPr rtlCol="0" anchor="ctr"/>
          <a:lstStyle/>
          <a:p>
            <a:pPr defTabSz="457200">
              <a:lnSpc>
                <a:spcPts val="1000"/>
              </a:lnSpc>
              <a:spcAft>
                <a:spcPts val="1200"/>
              </a:spcAft>
              <a:defRPr/>
            </a:pPr>
            <a:endParaRPr lang="kk-KZ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defTabSz="457200">
              <a:lnSpc>
                <a:spcPts val="1000"/>
              </a:lnSpc>
              <a:spcAft>
                <a:spcPts val="1200"/>
              </a:spcAft>
              <a:defRPr/>
            </a:pPr>
            <a:endParaRPr lang="ru-RU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Development of the functionality of the customs administration </a:t>
            </a:r>
            <a:r>
              <a:rPr lang="en-US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system</a:t>
            </a:r>
            <a:endParaRPr lang="kk-KZ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Integration with IS ASTANA-1 regarding the submission of electronic customs </a:t>
            </a:r>
            <a:r>
              <a:rPr lang="en-US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documents</a:t>
            </a:r>
            <a:endParaRPr lang="kk-KZ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Functional testing</a:t>
            </a:r>
            <a:endParaRPr lang="ru-RU" sz="1100" kern="0" dirty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8" name="Rectangle 211">
            <a:extLst>
              <a:ext uri="{FF2B5EF4-FFF2-40B4-BE49-F238E27FC236}">
                <a16:creationId xmlns:a16="http://schemas.microsoft.com/office/drawing/2014/main" id="{1E5CB2FD-2E29-4091-989B-B6B10F534854}"/>
              </a:ext>
            </a:extLst>
          </p:cNvPr>
          <p:cNvSpPr/>
          <p:nvPr/>
        </p:nvSpPr>
        <p:spPr>
          <a:xfrm>
            <a:off x="61359" y="3679759"/>
            <a:ext cx="2322917" cy="3003051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6350" cap="flat" cmpd="sng" algn="ctr">
            <a:noFill/>
            <a:prstDash val="sysDash"/>
            <a:miter lim="800000"/>
          </a:ln>
          <a:effectLst/>
        </p:spPr>
        <p:txBody>
          <a:bodyPr rtlCol="0" anchor="ctr"/>
          <a:lstStyle/>
          <a:p>
            <a:pPr defTabSz="457200">
              <a:lnSpc>
                <a:spcPts val="1000"/>
              </a:lnSpc>
              <a:spcAft>
                <a:spcPts val="1200"/>
              </a:spcAft>
              <a:defRPr/>
            </a:pPr>
            <a:endParaRPr lang="en-US" sz="200" kern="0" dirty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Development and approval of the Concept for 4 subsystems "Analytics and reporting", "Situation center", "Desk control" and "</a:t>
            </a:r>
            <a:r>
              <a:rPr lang="en-US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Notifications«</a:t>
            </a:r>
            <a:endParaRPr lang="kk-KZ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Development of documentation for the implementation of data migration of IS </a:t>
            </a:r>
            <a:r>
              <a:rPr lang="en-US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SRC </a:t>
            </a: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to IS </a:t>
            </a:r>
            <a:r>
              <a:rPr lang="en-US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IDB                        </a:t>
            </a:r>
            <a:endParaRPr lang="kk-KZ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Implementation of integrations with internal IS (</a:t>
            </a:r>
            <a:r>
              <a:rPr lang="en-US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ITAS, EI, </a:t>
            </a: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transfer of checks and Z-reports to the ESB) and with IS </a:t>
            </a:r>
            <a:r>
              <a:rPr lang="en-US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GA </a:t>
            </a: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and organizations (according to priority)</a:t>
            </a:r>
            <a:endParaRPr lang="ru-RU" sz="1100" kern="0" dirty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9" name="Freeform 47">
            <a:extLst>
              <a:ext uri="{FF2B5EF4-FFF2-40B4-BE49-F238E27FC236}">
                <a16:creationId xmlns:a16="http://schemas.microsoft.com/office/drawing/2014/main" id="{80C398B4-5A34-47A5-A03A-F376E228C724}"/>
              </a:ext>
            </a:extLst>
          </p:cNvPr>
          <p:cNvSpPr>
            <a:spLocks/>
          </p:cNvSpPr>
          <p:nvPr/>
        </p:nvSpPr>
        <p:spPr bwMode="gray">
          <a:xfrm rot="16200000">
            <a:off x="1061580" y="2791314"/>
            <a:ext cx="331180" cy="2085481"/>
          </a:xfrm>
          <a:custGeom>
            <a:avLst/>
            <a:gdLst/>
            <a:ahLst/>
            <a:cxnLst>
              <a:cxn ang="0">
                <a:pos x="0" y="59"/>
              </a:cxn>
              <a:cxn ang="0">
                <a:pos x="0" y="327"/>
              </a:cxn>
              <a:cxn ang="0">
                <a:pos x="78" y="386"/>
              </a:cxn>
              <a:cxn ang="0">
                <a:pos x="78" y="0"/>
              </a:cxn>
              <a:cxn ang="0">
                <a:pos x="0" y="59"/>
              </a:cxn>
            </a:cxnLst>
            <a:rect l="0" t="0" r="r" b="b"/>
            <a:pathLst>
              <a:path w="78" h="386">
                <a:moveTo>
                  <a:pt x="0" y="59"/>
                </a:moveTo>
                <a:cubicBezTo>
                  <a:pt x="0" y="327"/>
                  <a:pt x="0" y="327"/>
                  <a:pt x="0" y="327"/>
                </a:cubicBezTo>
                <a:cubicBezTo>
                  <a:pt x="0" y="362"/>
                  <a:pt x="69" y="351"/>
                  <a:pt x="78" y="386"/>
                </a:cubicBezTo>
                <a:cubicBezTo>
                  <a:pt x="78" y="0"/>
                  <a:pt x="78" y="0"/>
                  <a:pt x="78" y="0"/>
                </a:cubicBezTo>
                <a:cubicBezTo>
                  <a:pt x="69" y="35"/>
                  <a:pt x="0" y="24"/>
                  <a:pt x="0" y="59"/>
                </a:cubicBezTo>
                <a:close/>
              </a:path>
            </a:pathLst>
          </a:custGeom>
          <a:solidFill>
            <a:srgbClr val="1C3156"/>
          </a:solidFill>
          <a:ln w="12700">
            <a:noFill/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vert" wrap="square" lIns="51435" tIns="25717" rIns="51435" bIns="25717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kk-KZ" sz="1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Freeform 46">
            <a:extLst>
              <a:ext uri="{FF2B5EF4-FFF2-40B4-BE49-F238E27FC236}">
                <a16:creationId xmlns:a16="http://schemas.microsoft.com/office/drawing/2014/main" id="{EEEFEBFD-8C09-44E4-B59F-A511FD4941BF}"/>
              </a:ext>
            </a:extLst>
          </p:cNvPr>
          <p:cNvSpPr>
            <a:spLocks/>
          </p:cNvSpPr>
          <p:nvPr/>
        </p:nvSpPr>
        <p:spPr bwMode="gray">
          <a:xfrm rot="16200000">
            <a:off x="1166116" y="2503745"/>
            <a:ext cx="122096" cy="222039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411"/>
              </a:cxn>
              <a:cxn ang="0">
                <a:pos x="0" y="411"/>
              </a:cxn>
              <a:cxn ang="0">
                <a:pos x="23" y="400"/>
              </a:cxn>
              <a:cxn ang="0">
                <a:pos x="23" y="11"/>
              </a:cxn>
              <a:cxn ang="0">
                <a:pos x="0" y="0"/>
              </a:cxn>
            </a:cxnLst>
            <a:rect l="0" t="0" r="r" b="b"/>
            <a:pathLst>
              <a:path w="23" h="411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411"/>
                  <a:pt x="0" y="411"/>
                  <a:pt x="0" y="411"/>
                </a:cubicBezTo>
                <a:cubicBezTo>
                  <a:pt x="0" y="411"/>
                  <a:pt x="0" y="411"/>
                  <a:pt x="0" y="411"/>
                </a:cubicBezTo>
                <a:cubicBezTo>
                  <a:pt x="13" y="411"/>
                  <a:pt x="23" y="406"/>
                  <a:pt x="23" y="400"/>
                </a:cubicBezTo>
                <a:cubicBezTo>
                  <a:pt x="23" y="11"/>
                  <a:pt x="23" y="11"/>
                  <a:pt x="23" y="11"/>
                </a:cubicBezTo>
                <a:cubicBezTo>
                  <a:pt x="23" y="5"/>
                  <a:pt x="13" y="0"/>
                  <a:pt x="0" y="0"/>
                </a:cubicBezTo>
                <a:close/>
              </a:path>
            </a:pathLst>
          </a:custGeom>
          <a:solidFill>
            <a:srgbClr val="1C3156"/>
          </a:solidFill>
          <a:ln w="12700">
            <a:noFill/>
            <a:round/>
            <a:headEnd/>
            <a:tailEnd/>
          </a:ln>
        </p:spPr>
        <p:txBody>
          <a:bodyPr vert="horz" wrap="square" lIns="51435" tIns="25717" rIns="51435" bIns="25717" numCol="1" anchor="t" anchorCtr="0" compatLnSpc="1">
            <a:prstTxWarp prst="textNoShape">
              <a:avLst/>
            </a:prstTxWarp>
          </a:bodyPr>
          <a:lstStyle/>
          <a:p>
            <a:endParaRPr lang="en-US" sz="569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7B307E2-0FB9-48BF-B736-696218B95E57}"/>
              </a:ext>
            </a:extLst>
          </p:cNvPr>
          <p:cNvSpPr txBox="1"/>
          <p:nvPr/>
        </p:nvSpPr>
        <p:spPr>
          <a:xfrm>
            <a:off x="389372" y="3640479"/>
            <a:ext cx="170542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Integrated Database</a:t>
            </a:r>
            <a:endParaRPr lang="ru-RU" sz="1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Rectangle 211">
            <a:extLst>
              <a:ext uri="{FF2B5EF4-FFF2-40B4-BE49-F238E27FC236}">
                <a16:creationId xmlns:a16="http://schemas.microsoft.com/office/drawing/2014/main" id="{1E5CB2FD-2E29-4091-989B-B6B10F534854}"/>
              </a:ext>
            </a:extLst>
          </p:cNvPr>
          <p:cNvSpPr/>
          <p:nvPr/>
        </p:nvSpPr>
        <p:spPr>
          <a:xfrm>
            <a:off x="7294205" y="1054059"/>
            <a:ext cx="2369373" cy="2251116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6350" cap="flat" cmpd="sng" algn="ctr">
            <a:noFill/>
            <a:prstDash val="sysDash"/>
            <a:miter lim="800000"/>
          </a:ln>
          <a:effectLst/>
        </p:spPr>
        <p:txBody>
          <a:bodyPr rtlCol="0" anchor="ctr"/>
          <a:lstStyle/>
          <a:p>
            <a:pPr defTabSz="457200">
              <a:lnSpc>
                <a:spcPts val="1000"/>
              </a:lnSpc>
              <a:spcAft>
                <a:spcPts val="1200"/>
              </a:spcAft>
              <a:defRPr/>
            </a:pPr>
            <a:endParaRPr lang="kk-KZ" sz="2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defTabSz="457200">
              <a:lnSpc>
                <a:spcPts val="1000"/>
              </a:lnSpc>
              <a:spcAft>
                <a:spcPts val="1200"/>
              </a:spcAft>
              <a:defRPr/>
            </a:pPr>
            <a:endParaRPr lang="ru-RU" sz="2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Increasing the effectiveness of in-house control by developing new risk models and improving the implemented </a:t>
            </a:r>
            <a:r>
              <a:rPr lang="en-US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ones</a:t>
            </a:r>
            <a:endParaRPr lang="kk-KZ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Improving the categorization of taxpayers, foreign economic activity, models for selection for tax/customs checks</a:t>
            </a:r>
            <a:endParaRPr lang="ru-RU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32" name="Freeform 47">
            <a:extLst>
              <a:ext uri="{FF2B5EF4-FFF2-40B4-BE49-F238E27FC236}">
                <a16:creationId xmlns:a16="http://schemas.microsoft.com/office/drawing/2014/main" id="{80C398B4-5A34-47A5-A03A-F376E228C724}"/>
              </a:ext>
            </a:extLst>
          </p:cNvPr>
          <p:cNvSpPr>
            <a:spLocks/>
          </p:cNvSpPr>
          <p:nvPr/>
        </p:nvSpPr>
        <p:spPr bwMode="gray">
          <a:xfrm rot="16200000">
            <a:off x="8246835" y="210929"/>
            <a:ext cx="405621" cy="2085481"/>
          </a:xfrm>
          <a:custGeom>
            <a:avLst/>
            <a:gdLst/>
            <a:ahLst/>
            <a:cxnLst>
              <a:cxn ang="0">
                <a:pos x="0" y="59"/>
              </a:cxn>
              <a:cxn ang="0">
                <a:pos x="0" y="327"/>
              </a:cxn>
              <a:cxn ang="0">
                <a:pos x="78" y="386"/>
              </a:cxn>
              <a:cxn ang="0">
                <a:pos x="78" y="0"/>
              </a:cxn>
              <a:cxn ang="0">
                <a:pos x="0" y="59"/>
              </a:cxn>
            </a:cxnLst>
            <a:rect l="0" t="0" r="r" b="b"/>
            <a:pathLst>
              <a:path w="78" h="386">
                <a:moveTo>
                  <a:pt x="0" y="59"/>
                </a:moveTo>
                <a:cubicBezTo>
                  <a:pt x="0" y="327"/>
                  <a:pt x="0" y="327"/>
                  <a:pt x="0" y="327"/>
                </a:cubicBezTo>
                <a:cubicBezTo>
                  <a:pt x="0" y="362"/>
                  <a:pt x="69" y="351"/>
                  <a:pt x="78" y="386"/>
                </a:cubicBezTo>
                <a:cubicBezTo>
                  <a:pt x="78" y="0"/>
                  <a:pt x="78" y="0"/>
                  <a:pt x="78" y="0"/>
                </a:cubicBezTo>
                <a:cubicBezTo>
                  <a:pt x="69" y="35"/>
                  <a:pt x="0" y="24"/>
                  <a:pt x="0" y="59"/>
                </a:cubicBezTo>
                <a:close/>
              </a:path>
            </a:pathLst>
          </a:custGeom>
          <a:solidFill>
            <a:srgbClr val="B39D79"/>
          </a:solidFill>
          <a:ln w="12700">
            <a:noFill/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vert" wrap="square" lIns="51435" tIns="25717" rIns="51435" bIns="25717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kk-KZ" sz="1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Freeform 46">
            <a:extLst>
              <a:ext uri="{FF2B5EF4-FFF2-40B4-BE49-F238E27FC236}">
                <a16:creationId xmlns:a16="http://schemas.microsoft.com/office/drawing/2014/main" id="{EEEFEBFD-8C09-44E4-B59F-A511FD4941BF}"/>
              </a:ext>
            </a:extLst>
          </p:cNvPr>
          <p:cNvSpPr>
            <a:spLocks/>
          </p:cNvSpPr>
          <p:nvPr/>
        </p:nvSpPr>
        <p:spPr bwMode="gray">
          <a:xfrm rot="16200000">
            <a:off x="8411411" y="-98884"/>
            <a:ext cx="85983" cy="222039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411"/>
              </a:cxn>
              <a:cxn ang="0">
                <a:pos x="0" y="411"/>
              </a:cxn>
              <a:cxn ang="0">
                <a:pos x="23" y="400"/>
              </a:cxn>
              <a:cxn ang="0">
                <a:pos x="23" y="11"/>
              </a:cxn>
              <a:cxn ang="0">
                <a:pos x="0" y="0"/>
              </a:cxn>
            </a:cxnLst>
            <a:rect l="0" t="0" r="r" b="b"/>
            <a:pathLst>
              <a:path w="23" h="411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411"/>
                  <a:pt x="0" y="411"/>
                  <a:pt x="0" y="411"/>
                </a:cubicBezTo>
                <a:cubicBezTo>
                  <a:pt x="0" y="411"/>
                  <a:pt x="0" y="411"/>
                  <a:pt x="0" y="411"/>
                </a:cubicBezTo>
                <a:cubicBezTo>
                  <a:pt x="13" y="411"/>
                  <a:pt x="23" y="406"/>
                  <a:pt x="23" y="400"/>
                </a:cubicBezTo>
                <a:cubicBezTo>
                  <a:pt x="23" y="11"/>
                  <a:pt x="23" y="11"/>
                  <a:pt x="23" y="11"/>
                </a:cubicBezTo>
                <a:cubicBezTo>
                  <a:pt x="23" y="5"/>
                  <a:pt x="13" y="0"/>
                  <a:pt x="0" y="0"/>
                </a:cubicBezTo>
                <a:close/>
              </a:path>
            </a:pathLst>
          </a:custGeom>
          <a:solidFill>
            <a:srgbClr val="B39D79"/>
          </a:solidFill>
          <a:ln w="12700">
            <a:noFill/>
            <a:round/>
            <a:headEnd/>
            <a:tailEnd/>
          </a:ln>
        </p:spPr>
        <p:txBody>
          <a:bodyPr vert="horz" wrap="square" lIns="51435" tIns="25717" rIns="51435" bIns="25717" numCol="1" anchor="t" anchorCtr="0" compatLnSpc="1">
            <a:prstTxWarp prst="textNoShape">
              <a:avLst/>
            </a:prstTxWarp>
          </a:bodyPr>
          <a:lstStyle/>
          <a:p>
            <a:endParaRPr lang="en-US" sz="569">
              <a:solidFill>
                <a:srgbClr val="B39D7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7B307E2-0FB9-48BF-B736-696218B95E57}"/>
              </a:ext>
            </a:extLst>
          </p:cNvPr>
          <p:cNvSpPr txBox="1"/>
          <p:nvPr/>
        </p:nvSpPr>
        <p:spPr>
          <a:xfrm>
            <a:off x="7646277" y="983801"/>
            <a:ext cx="170542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Risk Management System</a:t>
            </a:r>
            <a:endParaRPr lang="ru-RU" sz="1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Freeform 46">
            <a:extLst>
              <a:ext uri="{FF2B5EF4-FFF2-40B4-BE49-F238E27FC236}">
                <a16:creationId xmlns:a16="http://schemas.microsoft.com/office/drawing/2014/main" id="{EEEFEBFD-8C09-44E4-B59F-A511FD4941BF}"/>
              </a:ext>
            </a:extLst>
          </p:cNvPr>
          <p:cNvSpPr>
            <a:spLocks/>
          </p:cNvSpPr>
          <p:nvPr/>
        </p:nvSpPr>
        <p:spPr bwMode="gray">
          <a:xfrm rot="16200000">
            <a:off x="3589578" y="2279644"/>
            <a:ext cx="80745" cy="222039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411"/>
              </a:cxn>
              <a:cxn ang="0">
                <a:pos x="0" y="411"/>
              </a:cxn>
              <a:cxn ang="0">
                <a:pos x="23" y="400"/>
              </a:cxn>
              <a:cxn ang="0">
                <a:pos x="23" y="11"/>
              </a:cxn>
              <a:cxn ang="0">
                <a:pos x="0" y="0"/>
              </a:cxn>
            </a:cxnLst>
            <a:rect l="0" t="0" r="r" b="b"/>
            <a:pathLst>
              <a:path w="23" h="411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411"/>
                  <a:pt x="0" y="411"/>
                  <a:pt x="0" y="411"/>
                </a:cubicBezTo>
                <a:cubicBezTo>
                  <a:pt x="0" y="411"/>
                  <a:pt x="0" y="411"/>
                  <a:pt x="0" y="411"/>
                </a:cubicBezTo>
                <a:cubicBezTo>
                  <a:pt x="13" y="411"/>
                  <a:pt x="23" y="406"/>
                  <a:pt x="23" y="400"/>
                </a:cubicBezTo>
                <a:cubicBezTo>
                  <a:pt x="23" y="11"/>
                  <a:pt x="23" y="11"/>
                  <a:pt x="23" y="11"/>
                </a:cubicBezTo>
                <a:cubicBezTo>
                  <a:pt x="23" y="5"/>
                  <a:pt x="13" y="0"/>
                  <a:pt x="0" y="0"/>
                </a:cubicBezTo>
                <a:close/>
              </a:path>
            </a:pathLst>
          </a:custGeom>
          <a:solidFill>
            <a:srgbClr val="B39D79"/>
          </a:solidFill>
          <a:ln w="12700">
            <a:noFill/>
            <a:round/>
            <a:headEnd/>
            <a:tailEnd/>
          </a:ln>
        </p:spPr>
        <p:txBody>
          <a:bodyPr vert="horz" wrap="square" lIns="51435" tIns="25717" rIns="51435" bIns="25717" numCol="1" anchor="t" anchorCtr="0" compatLnSpc="1">
            <a:prstTxWarp prst="textNoShape">
              <a:avLst/>
            </a:prstTxWarp>
          </a:bodyPr>
          <a:lstStyle/>
          <a:p>
            <a:endParaRPr lang="en-US" sz="569">
              <a:solidFill>
                <a:srgbClr val="B39D7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Freeform 47">
            <a:extLst>
              <a:ext uri="{FF2B5EF4-FFF2-40B4-BE49-F238E27FC236}">
                <a16:creationId xmlns:a16="http://schemas.microsoft.com/office/drawing/2014/main" id="{80C398B4-5A34-47A5-A03A-F376E228C724}"/>
              </a:ext>
            </a:extLst>
          </p:cNvPr>
          <p:cNvSpPr>
            <a:spLocks/>
          </p:cNvSpPr>
          <p:nvPr/>
        </p:nvSpPr>
        <p:spPr bwMode="gray">
          <a:xfrm rot="16200000">
            <a:off x="3448113" y="2579605"/>
            <a:ext cx="384560" cy="2085481"/>
          </a:xfrm>
          <a:custGeom>
            <a:avLst/>
            <a:gdLst/>
            <a:ahLst/>
            <a:cxnLst>
              <a:cxn ang="0">
                <a:pos x="0" y="59"/>
              </a:cxn>
              <a:cxn ang="0">
                <a:pos x="0" y="327"/>
              </a:cxn>
              <a:cxn ang="0">
                <a:pos x="78" y="386"/>
              </a:cxn>
              <a:cxn ang="0">
                <a:pos x="78" y="0"/>
              </a:cxn>
              <a:cxn ang="0">
                <a:pos x="0" y="59"/>
              </a:cxn>
            </a:cxnLst>
            <a:rect l="0" t="0" r="r" b="b"/>
            <a:pathLst>
              <a:path w="78" h="386">
                <a:moveTo>
                  <a:pt x="0" y="59"/>
                </a:moveTo>
                <a:cubicBezTo>
                  <a:pt x="0" y="327"/>
                  <a:pt x="0" y="327"/>
                  <a:pt x="0" y="327"/>
                </a:cubicBezTo>
                <a:cubicBezTo>
                  <a:pt x="0" y="362"/>
                  <a:pt x="69" y="351"/>
                  <a:pt x="78" y="386"/>
                </a:cubicBezTo>
                <a:cubicBezTo>
                  <a:pt x="78" y="0"/>
                  <a:pt x="78" y="0"/>
                  <a:pt x="78" y="0"/>
                </a:cubicBezTo>
                <a:cubicBezTo>
                  <a:pt x="69" y="35"/>
                  <a:pt x="0" y="24"/>
                  <a:pt x="0" y="59"/>
                </a:cubicBezTo>
                <a:close/>
              </a:path>
            </a:pathLst>
          </a:custGeom>
          <a:solidFill>
            <a:srgbClr val="B39D79"/>
          </a:solidFill>
          <a:ln w="12700">
            <a:noFill/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vert" wrap="square" lIns="51435" tIns="25717" rIns="51435" bIns="25717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kk-KZ" sz="1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7B307E2-0FB9-48BF-B736-696218B95E57}"/>
              </a:ext>
            </a:extLst>
          </p:cNvPr>
          <p:cNvSpPr txBox="1"/>
          <p:nvPr/>
        </p:nvSpPr>
        <p:spPr>
          <a:xfrm>
            <a:off x="2799261" y="3385434"/>
            <a:ext cx="170542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Customs Administration System</a:t>
            </a:r>
            <a:endParaRPr lang="ru-RU" sz="1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2411345" y="1007587"/>
            <a:ext cx="22293" cy="565893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56" name="Rectangle 211">
            <a:extLst>
              <a:ext uri="{FF2B5EF4-FFF2-40B4-BE49-F238E27FC236}">
                <a16:creationId xmlns:a16="http://schemas.microsoft.com/office/drawing/2014/main" id="{1E5CB2FD-2E29-4091-989B-B6B10F534854}"/>
              </a:ext>
            </a:extLst>
          </p:cNvPr>
          <p:cNvSpPr/>
          <p:nvPr/>
        </p:nvSpPr>
        <p:spPr>
          <a:xfrm>
            <a:off x="2445544" y="1054893"/>
            <a:ext cx="2351850" cy="2231231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6350" cap="flat" cmpd="sng" algn="ctr">
            <a:noFill/>
            <a:prstDash val="sysDash"/>
            <a:miter lim="800000"/>
          </a:ln>
          <a:effectLst/>
        </p:spPr>
        <p:txBody>
          <a:bodyPr rtlCol="0" anchor="ctr"/>
          <a:lstStyle/>
          <a:p>
            <a:pPr lvl="0"/>
            <a:endParaRPr lang="kk-KZ" sz="11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/>
            <a:endParaRPr lang="kk-KZ" sz="11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2075" lvl="0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Expansion of functionality for the automation of customs processes in "</a:t>
            </a:r>
            <a:r>
              <a:rPr lang="en-US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Astana-1</a:t>
            </a:r>
            <a:endParaRPr lang="kk-KZ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marL="92075" lvl="0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Integration with </a:t>
            </a:r>
            <a:r>
              <a:rPr lang="en-US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MA </a:t>
            </a:r>
            <a:r>
              <a:rPr lang="kk-KZ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«е</a:t>
            </a:r>
            <a:r>
              <a:rPr lang="en-US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-</a:t>
            </a:r>
            <a:r>
              <a:rPr lang="en-US" sz="1100" kern="0" dirty="0" err="1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Salyq</a:t>
            </a:r>
            <a:r>
              <a:rPr lang="en-US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Azamat</a:t>
            </a:r>
            <a:r>
              <a:rPr lang="kk-KZ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»</a:t>
            </a:r>
            <a:r>
              <a:rPr lang="en-US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IS </a:t>
            </a:r>
            <a:r>
              <a:rPr lang="en-US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STS </a:t>
            </a: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PRC, IS "E-</a:t>
            </a:r>
            <a:r>
              <a:rPr lang="en-US" sz="1100" kern="0" dirty="0" err="1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balyk</a:t>
            </a: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" (</a:t>
            </a:r>
            <a:r>
              <a:rPr lang="en-US" sz="1100" kern="0" dirty="0" err="1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KoF</a:t>
            </a:r>
            <a:r>
              <a:rPr lang="en-US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MENR)</a:t>
            </a:r>
            <a:endParaRPr lang="kk-KZ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marL="92075" lvl="0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Development of a service for receiving diesel fuel from third-party programs</a:t>
            </a:r>
            <a:endParaRPr lang="ru-RU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57" name="Freeform 47">
            <a:extLst>
              <a:ext uri="{FF2B5EF4-FFF2-40B4-BE49-F238E27FC236}">
                <a16:creationId xmlns:a16="http://schemas.microsoft.com/office/drawing/2014/main" id="{80C398B4-5A34-47A5-A03A-F376E228C724}"/>
              </a:ext>
            </a:extLst>
          </p:cNvPr>
          <p:cNvSpPr>
            <a:spLocks/>
          </p:cNvSpPr>
          <p:nvPr/>
        </p:nvSpPr>
        <p:spPr bwMode="gray">
          <a:xfrm rot="16200000">
            <a:off x="3437305" y="185542"/>
            <a:ext cx="362644" cy="2085481"/>
          </a:xfrm>
          <a:custGeom>
            <a:avLst/>
            <a:gdLst/>
            <a:ahLst/>
            <a:cxnLst>
              <a:cxn ang="0">
                <a:pos x="0" y="59"/>
              </a:cxn>
              <a:cxn ang="0">
                <a:pos x="0" y="327"/>
              </a:cxn>
              <a:cxn ang="0">
                <a:pos x="78" y="386"/>
              </a:cxn>
              <a:cxn ang="0">
                <a:pos x="78" y="0"/>
              </a:cxn>
              <a:cxn ang="0">
                <a:pos x="0" y="59"/>
              </a:cxn>
            </a:cxnLst>
            <a:rect l="0" t="0" r="r" b="b"/>
            <a:pathLst>
              <a:path w="78" h="386">
                <a:moveTo>
                  <a:pt x="0" y="59"/>
                </a:moveTo>
                <a:cubicBezTo>
                  <a:pt x="0" y="327"/>
                  <a:pt x="0" y="327"/>
                  <a:pt x="0" y="327"/>
                </a:cubicBezTo>
                <a:cubicBezTo>
                  <a:pt x="0" y="362"/>
                  <a:pt x="69" y="351"/>
                  <a:pt x="78" y="386"/>
                </a:cubicBezTo>
                <a:cubicBezTo>
                  <a:pt x="78" y="0"/>
                  <a:pt x="78" y="0"/>
                  <a:pt x="78" y="0"/>
                </a:cubicBezTo>
                <a:cubicBezTo>
                  <a:pt x="69" y="35"/>
                  <a:pt x="0" y="24"/>
                  <a:pt x="0" y="59"/>
                </a:cubicBezTo>
                <a:close/>
              </a:path>
            </a:pathLst>
          </a:custGeom>
          <a:solidFill>
            <a:srgbClr val="B39D79"/>
          </a:solidFill>
          <a:ln w="12700">
            <a:noFill/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vert" wrap="square" lIns="51435" tIns="25717" rIns="51435" bIns="25717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kk-KZ" sz="1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Freeform 46">
            <a:extLst>
              <a:ext uri="{FF2B5EF4-FFF2-40B4-BE49-F238E27FC236}">
                <a16:creationId xmlns:a16="http://schemas.microsoft.com/office/drawing/2014/main" id="{EEEFEBFD-8C09-44E4-B59F-A511FD4941BF}"/>
              </a:ext>
            </a:extLst>
          </p:cNvPr>
          <p:cNvSpPr>
            <a:spLocks/>
          </p:cNvSpPr>
          <p:nvPr/>
        </p:nvSpPr>
        <p:spPr bwMode="gray">
          <a:xfrm rot="16200000">
            <a:off x="3573160" y="-95568"/>
            <a:ext cx="81399" cy="222039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411"/>
              </a:cxn>
              <a:cxn ang="0">
                <a:pos x="0" y="411"/>
              </a:cxn>
              <a:cxn ang="0">
                <a:pos x="23" y="400"/>
              </a:cxn>
              <a:cxn ang="0">
                <a:pos x="23" y="11"/>
              </a:cxn>
              <a:cxn ang="0">
                <a:pos x="0" y="0"/>
              </a:cxn>
            </a:cxnLst>
            <a:rect l="0" t="0" r="r" b="b"/>
            <a:pathLst>
              <a:path w="23" h="411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411"/>
                  <a:pt x="0" y="411"/>
                  <a:pt x="0" y="411"/>
                </a:cubicBezTo>
                <a:cubicBezTo>
                  <a:pt x="0" y="411"/>
                  <a:pt x="0" y="411"/>
                  <a:pt x="0" y="411"/>
                </a:cubicBezTo>
                <a:cubicBezTo>
                  <a:pt x="13" y="411"/>
                  <a:pt x="23" y="406"/>
                  <a:pt x="23" y="400"/>
                </a:cubicBezTo>
                <a:cubicBezTo>
                  <a:pt x="23" y="11"/>
                  <a:pt x="23" y="11"/>
                  <a:pt x="23" y="11"/>
                </a:cubicBezTo>
                <a:cubicBezTo>
                  <a:pt x="23" y="5"/>
                  <a:pt x="13" y="0"/>
                  <a:pt x="0" y="0"/>
                </a:cubicBezTo>
                <a:close/>
              </a:path>
            </a:pathLst>
          </a:custGeom>
          <a:solidFill>
            <a:srgbClr val="B39D79"/>
          </a:solidFill>
          <a:ln w="12700">
            <a:noFill/>
            <a:round/>
            <a:headEnd/>
            <a:tailEnd/>
          </a:ln>
        </p:spPr>
        <p:txBody>
          <a:bodyPr vert="horz" wrap="square" lIns="51435" tIns="25717" rIns="51435" bIns="25717" numCol="1" anchor="t" anchorCtr="0" compatLnSpc="1">
            <a:prstTxWarp prst="textNoShape">
              <a:avLst/>
            </a:prstTxWarp>
          </a:bodyPr>
          <a:lstStyle/>
          <a:p>
            <a:endParaRPr lang="en-US" sz="569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7B307E2-0FB9-48BF-B736-696218B95E57}"/>
              </a:ext>
            </a:extLst>
          </p:cNvPr>
          <p:cNvSpPr txBox="1"/>
          <p:nvPr/>
        </p:nvSpPr>
        <p:spPr>
          <a:xfrm>
            <a:off x="2824538" y="1062684"/>
            <a:ext cx="170542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</a:t>
            </a:r>
            <a:r>
              <a:rPr lang="en-US" sz="1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STANA</a:t>
            </a:r>
            <a:r>
              <a:rPr lang="ru-RU" sz="1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-1</a:t>
            </a:r>
            <a:endParaRPr lang="ru-RU" sz="1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1" name="Rectangle 211">
            <a:extLst>
              <a:ext uri="{FF2B5EF4-FFF2-40B4-BE49-F238E27FC236}">
                <a16:creationId xmlns:a16="http://schemas.microsoft.com/office/drawing/2014/main" id="{1E5CB2FD-2E29-4091-989B-B6B10F534854}"/>
              </a:ext>
            </a:extLst>
          </p:cNvPr>
          <p:cNvSpPr/>
          <p:nvPr/>
        </p:nvSpPr>
        <p:spPr>
          <a:xfrm>
            <a:off x="4878011" y="2145199"/>
            <a:ext cx="2326512" cy="939833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6350" cap="flat" cmpd="sng" algn="ctr">
            <a:noFill/>
            <a:prstDash val="sysDash"/>
            <a:miter lim="800000"/>
          </a:ln>
          <a:effectLst/>
        </p:spPr>
        <p:txBody>
          <a:bodyPr rtlCol="0" anchor="ctr"/>
          <a:lstStyle/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endParaRPr lang="kk-KZ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endParaRPr lang="kk-KZ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Modification of the functionality of modules and subsystems</a:t>
            </a:r>
            <a:endParaRPr lang="ru-RU" sz="1100" kern="0" dirty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62" name="Freeform 47">
            <a:extLst>
              <a:ext uri="{FF2B5EF4-FFF2-40B4-BE49-F238E27FC236}">
                <a16:creationId xmlns:a16="http://schemas.microsoft.com/office/drawing/2014/main" id="{80C398B4-5A34-47A5-A03A-F376E228C724}"/>
              </a:ext>
            </a:extLst>
          </p:cNvPr>
          <p:cNvSpPr>
            <a:spLocks/>
          </p:cNvSpPr>
          <p:nvPr/>
        </p:nvSpPr>
        <p:spPr bwMode="gray">
          <a:xfrm rot="16200000">
            <a:off x="5874216" y="1292335"/>
            <a:ext cx="443774" cy="2047755"/>
          </a:xfrm>
          <a:custGeom>
            <a:avLst/>
            <a:gdLst/>
            <a:ahLst/>
            <a:cxnLst>
              <a:cxn ang="0">
                <a:pos x="0" y="59"/>
              </a:cxn>
              <a:cxn ang="0">
                <a:pos x="0" y="327"/>
              </a:cxn>
              <a:cxn ang="0">
                <a:pos x="78" y="386"/>
              </a:cxn>
              <a:cxn ang="0">
                <a:pos x="78" y="0"/>
              </a:cxn>
              <a:cxn ang="0">
                <a:pos x="0" y="59"/>
              </a:cxn>
            </a:cxnLst>
            <a:rect l="0" t="0" r="r" b="b"/>
            <a:pathLst>
              <a:path w="78" h="386">
                <a:moveTo>
                  <a:pt x="0" y="59"/>
                </a:moveTo>
                <a:cubicBezTo>
                  <a:pt x="0" y="327"/>
                  <a:pt x="0" y="327"/>
                  <a:pt x="0" y="327"/>
                </a:cubicBezTo>
                <a:cubicBezTo>
                  <a:pt x="0" y="362"/>
                  <a:pt x="69" y="351"/>
                  <a:pt x="78" y="386"/>
                </a:cubicBezTo>
                <a:cubicBezTo>
                  <a:pt x="78" y="0"/>
                  <a:pt x="78" y="0"/>
                  <a:pt x="78" y="0"/>
                </a:cubicBezTo>
                <a:cubicBezTo>
                  <a:pt x="69" y="35"/>
                  <a:pt x="0" y="24"/>
                  <a:pt x="0" y="59"/>
                </a:cubicBezTo>
                <a:close/>
              </a:path>
            </a:pathLst>
          </a:custGeom>
          <a:solidFill>
            <a:srgbClr val="007A37"/>
          </a:solidFill>
          <a:ln w="12700">
            <a:noFill/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vert" wrap="square" lIns="51435" tIns="25717" rIns="51435" bIns="25717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kk-KZ" sz="1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Freeform 46">
            <a:extLst>
              <a:ext uri="{FF2B5EF4-FFF2-40B4-BE49-F238E27FC236}">
                <a16:creationId xmlns:a16="http://schemas.microsoft.com/office/drawing/2014/main" id="{EEEFEBFD-8C09-44E4-B59F-A511FD4941BF}"/>
              </a:ext>
            </a:extLst>
          </p:cNvPr>
          <p:cNvSpPr>
            <a:spLocks/>
          </p:cNvSpPr>
          <p:nvPr/>
        </p:nvSpPr>
        <p:spPr bwMode="gray">
          <a:xfrm rot="16200000">
            <a:off x="5999187" y="1011837"/>
            <a:ext cx="80745" cy="218023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411"/>
              </a:cxn>
              <a:cxn ang="0">
                <a:pos x="0" y="411"/>
              </a:cxn>
              <a:cxn ang="0">
                <a:pos x="23" y="400"/>
              </a:cxn>
              <a:cxn ang="0">
                <a:pos x="23" y="11"/>
              </a:cxn>
              <a:cxn ang="0">
                <a:pos x="0" y="0"/>
              </a:cxn>
            </a:cxnLst>
            <a:rect l="0" t="0" r="r" b="b"/>
            <a:pathLst>
              <a:path w="23" h="411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411"/>
                  <a:pt x="0" y="411"/>
                  <a:pt x="0" y="411"/>
                </a:cubicBezTo>
                <a:cubicBezTo>
                  <a:pt x="0" y="411"/>
                  <a:pt x="0" y="411"/>
                  <a:pt x="0" y="411"/>
                </a:cubicBezTo>
                <a:cubicBezTo>
                  <a:pt x="13" y="411"/>
                  <a:pt x="23" y="406"/>
                  <a:pt x="23" y="400"/>
                </a:cubicBezTo>
                <a:cubicBezTo>
                  <a:pt x="23" y="11"/>
                  <a:pt x="23" y="11"/>
                  <a:pt x="23" y="11"/>
                </a:cubicBezTo>
                <a:cubicBezTo>
                  <a:pt x="23" y="5"/>
                  <a:pt x="13" y="0"/>
                  <a:pt x="0" y="0"/>
                </a:cubicBezTo>
                <a:close/>
              </a:path>
            </a:pathLst>
          </a:custGeom>
          <a:solidFill>
            <a:srgbClr val="007A37"/>
          </a:solidFill>
          <a:ln w="12700">
            <a:noFill/>
            <a:round/>
            <a:headEnd/>
            <a:tailEnd/>
          </a:ln>
        </p:spPr>
        <p:txBody>
          <a:bodyPr vert="horz" wrap="square" lIns="51435" tIns="25717" rIns="51435" bIns="25717" numCol="1" anchor="t" anchorCtr="0" compatLnSpc="1">
            <a:prstTxWarp prst="textNoShape">
              <a:avLst/>
            </a:prstTxWarp>
          </a:bodyPr>
          <a:lstStyle/>
          <a:p>
            <a:endParaRPr lang="en-US" sz="569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57B307E2-0FB9-48BF-B736-696218B95E57}"/>
              </a:ext>
            </a:extLst>
          </p:cNvPr>
          <p:cNvSpPr txBox="1"/>
          <p:nvPr/>
        </p:nvSpPr>
        <p:spPr>
          <a:xfrm>
            <a:off x="5258117" y="2169183"/>
            <a:ext cx="167457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Single Window</a:t>
            </a:r>
            <a:endParaRPr lang="ru-RU" sz="1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Rectangle 211">
            <a:extLst>
              <a:ext uri="{FF2B5EF4-FFF2-40B4-BE49-F238E27FC236}">
                <a16:creationId xmlns:a16="http://schemas.microsoft.com/office/drawing/2014/main" id="{1E5CB2FD-2E29-4091-989B-B6B10F534854}"/>
              </a:ext>
            </a:extLst>
          </p:cNvPr>
          <p:cNvSpPr/>
          <p:nvPr/>
        </p:nvSpPr>
        <p:spPr>
          <a:xfrm>
            <a:off x="9759950" y="3935502"/>
            <a:ext cx="2351680" cy="2789148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6350" cap="flat" cmpd="sng" algn="ctr">
            <a:noFill/>
            <a:prstDash val="sysDash"/>
            <a:miter lim="800000"/>
          </a:ln>
          <a:effectLst/>
        </p:spPr>
        <p:txBody>
          <a:bodyPr rtlCol="0" anchor="ctr"/>
          <a:lstStyle/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endParaRPr lang="ru-RU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Development of an information service based on the Registrar Information </a:t>
            </a:r>
            <a:r>
              <a:rPr lang="en-US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System</a:t>
            </a:r>
            <a:endParaRPr lang="kk-KZ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Development of integration services for state databases. bodies and organizations, information from which is required for </a:t>
            </a:r>
            <a:r>
              <a:rPr lang="en-US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FLC</a:t>
            </a:r>
            <a:endParaRPr lang="kk-KZ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Implementation of acceptance of applications through FRONT-systems (applications, portals) and integration with Service-1</a:t>
            </a:r>
            <a:endParaRPr lang="ru-RU" sz="1100" kern="0" dirty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72" name="Rectangle 211">
            <a:extLst>
              <a:ext uri="{FF2B5EF4-FFF2-40B4-BE49-F238E27FC236}">
                <a16:creationId xmlns:a16="http://schemas.microsoft.com/office/drawing/2014/main" id="{1E5CB2FD-2E29-4091-989B-B6B10F534854}"/>
              </a:ext>
            </a:extLst>
          </p:cNvPr>
          <p:cNvSpPr/>
          <p:nvPr/>
        </p:nvSpPr>
        <p:spPr>
          <a:xfrm>
            <a:off x="4869949" y="1051426"/>
            <a:ext cx="2334493" cy="944428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6350" cap="flat" cmpd="sng" algn="ctr">
            <a:noFill/>
            <a:prstDash val="sysDash"/>
            <a:miter lim="800000"/>
          </a:ln>
          <a:effectLst/>
        </p:spPr>
        <p:txBody>
          <a:bodyPr rtlCol="0" anchor="ctr"/>
          <a:lstStyle/>
          <a:p>
            <a:pPr defTabSz="457200">
              <a:lnSpc>
                <a:spcPts val="1000"/>
              </a:lnSpc>
              <a:spcAft>
                <a:spcPts val="1200"/>
              </a:spcAft>
              <a:defRPr/>
            </a:pPr>
            <a:endParaRPr lang="kk-KZ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defTabSz="457200">
              <a:lnSpc>
                <a:spcPts val="1000"/>
              </a:lnSpc>
              <a:spcAft>
                <a:spcPts val="1200"/>
              </a:spcAft>
              <a:defRPr/>
            </a:pP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Preparation for the third stage of the implementation of universal declaration</a:t>
            </a:r>
            <a:endParaRPr lang="ru-RU" sz="1100" kern="0" dirty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73" name="Freeform 47">
            <a:extLst>
              <a:ext uri="{FF2B5EF4-FFF2-40B4-BE49-F238E27FC236}">
                <a16:creationId xmlns:a16="http://schemas.microsoft.com/office/drawing/2014/main" id="{80C398B4-5A34-47A5-A03A-F376E228C724}"/>
              </a:ext>
            </a:extLst>
          </p:cNvPr>
          <p:cNvSpPr>
            <a:spLocks/>
          </p:cNvSpPr>
          <p:nvPr/>
        </p:nvSpPr>
        <p:spPr bwMode="gray">
          <a:xfrm rot="16200000">
            <a:off x="5858581" y="165409"/>
            <a:ext cx="403812" cy="2085481"/>
          </a:xfrm>
          <a:custGeom>
            <a:avLst/>
            <a:gdLst/>
            <a:ahLst/>
            <a:cxnLst>
              <a:cxn ang="0">
                <a:pos x="0" y="59"/>
              </a:cxn>
              <a:cxn ang="0">
                <a:pos x="0" y="327"/>
              </a:cxn>
              <a:cxn ang="0">
                <a:pos x="78" y="386"/>
              </a:cxn>
              <a:cxn ang="0">
                <a:pos x="78" y="0"/>
              </a:cxn>
              <a:cxn ang="0">
                <a:pos x="0" y="59"/>
              </a:cxn>
            </a:cxnLst>
            <a:rect l="0" t="0" r="r" b="b"/>
            <a:pathLst>
              <a:path w="78" h="386">
                <a:moveTo>
                  <a:pt x="0" y="59"/>
                </a:moveTo>
                <a:cubicBezTo>
                  <a:pt x="0" y="327"/>
                  <a:pt x="0" y="327"/>
                  <a:pt x="0" y="327"/>
                </a:cubicBezTo>
                <a:cubicBezTo>
                  <a:pt x="0" y="362"/>
                  <a:pt x="69" y="351"/>
                  <a:pt x="78" y="386"/>
                </a:cubicBezTo>
                <a:cubicBezTo>
                  <a:pt x="78" y="0"/>
                  <a:pt x="78" y="0"/>
                  <a:pt x="78" y="0"/>
                </a:cubicBezTo>
                <a:cubicBezTo>
                  <a:pt x="69" y="35"/>
                  <a:pt x="0" y="24"/>
                  <a:pt x="0" y="59"/>
                </a:cubicBezTo>
                <a:close/>
              </a:path>
            </a:pathLst>
          </a:custGeom>
          <a:solidFill>
            <a:srgbClr val="007A37"/>
          </a:solidFill>
          <a:ln w="12700">
            <a:noFill/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vert" wrap="square" lIns="51435" tIns="25717" rIns="51435" bIns="25717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kk-KZ" sz="1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Freeform 46">
            <a:extLst>
              <a:ext uri="{FF2B5EF4-FFF2-40B4-BE49-F238E27FC236}">
                <a16:creationId xmlns:a16="http://schemas.microsoft.com/office/drawing/2014/main" id="{EEEFEBFD-8C09-44E4-B59F-A511FD4941BF}"/>
              </a:ext>
            </a:extLst>
          </p:cNvPr>
          <p:cNvSpPr>
            <a:spLocks/>
          </p:cNvSpPr>
          <p:nvPr/>
        </p:nvSpPr>
        <p:spPr bwMode="gray">
          <a:xfrm rot="16200000">
            <a:off x="5999957" y="-102782"/>
            <a:ext cx="85878" cy="222039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411"/>
              </a:cxn>
              <a:cxn ang="0">
                <a:pos x="0" y="411"/>
              </a:cxn>
              <a:cxn ang="0">
                <a:pos x="23" y="400"/>
              </a:cxn>
              <a:cxn ang="0">
                <a:pos x="23" y="11"/>
              </a:cxn>
              <a:cxn ang="0">
                <a:pos x="0" y="0"/>
              </a:cxn>
            </a:cxnLst>
            <a:rect l="0" t="0" r="r" b="b"/>
            <a:pathLst>
              <a:path w="23" h="411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411"/>
                  <a:pt x="0" y="411"/>
                  <a:pt x="0" y="411"/>
                </a:cubicBezTo>
                <a:cubicBezTo>
                  <a:pt x="0" y="411"/>
                  <a:pt x="0" y="411"/>
                  <a:pt x="0" y="411"/>
                </a:cubicBezTo>
                <a:cubicBezTo>
                  <a:pt x="13" y="411"/>
                  <a:pt x="23" y="406"/>
                  <a:pt x="23" y="400"/>
                </a:cubicBezTo>
                <a:cubicBezTo>
                  <a:pt x="23" y="11"/>
                  <a:pt x="23" y="11"/>
                  <a:pt x="23" y="11"/>
                </a:cubicBezTo>
                <a:cubicBezTo>
                  <a:pt x="23" y="5"/>
                  <a:pt x="13" y="0"/>
                  <a:pt x="0" y="0"/>
                </a:cubicBezTo>
                <a:close/>
              </a:path>
            </a:pathLst>
          </a:custGeom>
          <a:solidFill>
            <a:srgbClr val="007A37"/>
          </a:solidFill>
          <a:ln w="12700">
            <a:noFill/>
            <a:round/>
            <a:headEnd/>
            <a:tailEnd/>
          </a:ln>
        </p:spPr>
        <p:txBody>
          <a:bodyPr vert="horz" wrap="square" lIns="51435" tIns="25717" rIns="51435" bIns="25717" numCol="1" anchor="t" anchorCtr="0" compatLnSpc="1">
            <a:prstTxWarp prst="textNoShape">
              <a:avLst/>
            </a:prstTxWarp>
          </a:bodyPr>
          <a:lstStyle/>
          <a:p>
            <a:endParaRPr lang="en-US" sz="569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57B307E2-0FB9-48BF-B736-696218B95E57}"/>
              </a:ext>
            </a:extLst>
          </p:cNvPr>
          <p:cNvSpPr txBox="1"/>
          <p:nvPr/>
        </p:nvSpPr>
        <p:spPr>
          <a:xfrm>
            <a:off x="5239287" y="1054432"/>
            <a:ext cx="170542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Universal Declaration</a:t>
            </a:r>
            <a:endParaRPr lang="ru-RU" sz="1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211">
            <a:extLst>
              <a:ext uri="{FF2B5EF4-FFF2-40B4-BE49-F238E27FC236}">
                <a16:creationId xmlns:a16="http://schemas.microsoft.com/office/drawing/2014/main" id="{1E5CB2FD-2E29-4091-989B-B6B10F534854}"/>
              </a:ext>
            </a:extLst>
          </p:cNvPr>
          <p:cNvSpPr/>
          <p:nvPr/>
        </p:nvSpPr>
        <p:spPr>
          <a:xfrm>
            <a:off x="7307854" y="3442469"/>
            <a:ext cx="2369373" cy="1648278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6350" cap="flat" cmpd="sng" algn="ctr">
            <a:noFill/>
            <a:prstDash val="sysDash"/>
            <a:miter lim="800000"/>
          </a:ln>
          <a:effectLst/>
        </p:spPr>
        <p:txBody>
          <a:bodyPr rtlCol="0" anchor="ctr"/>
          <a:lstStyle/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endParaRPr lang="ru-RU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System </a:t>
            </a:r>
            <a:r>
              <a:rPr lang="en-US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testing</a:t>
            </a:r>
            <a:endParaRPr lang="kk-KZ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Creating a 360˚ portrait of the </a:t>
            </a:r>
            <a:r>
              <a:rPr lang="en-US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TP</a:t>
            </a:r>
            <a:endParaRPr lang="kk-KZ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VAT refund pyramid (export)</a:t>
            </a:r>
            <a:endParaRPr lang="ru-RU" sz="1100" kern="0" dirty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77" name="Freeform 47">
            <a:extLst>
              <a:ext uri="{FF2B5EF4-FFF2-40B4-BE49-F238E27FC236}">
                <a16:creationId xmlns:a16="http://schemas.microsoft.com/office/drawing/2014/main" id="{80C398B4-5A34-47A5-A03A-F376E228C724}"/>
              </a:ext>
            </a:extLst>
          </p:cNvPr>
          <p:cNvSpPr>
            <a:spLocks/>
          </p:cNvSpPr>
          <p:nvPr/>
        </p:nvSpPr>
        <p:spPr bwMode="gray">
          <a:xfrm rot="16200000">
            <a:off x="8281007" y="2590902"/>
            <a:ext cx="414032" cy="2085481"/>
          </a:xfrm>
          <a:custGeom>
            <a:avLst/>
            <a:gdLst/>
            <a:ahLst/>
            <a:cxnLst>
              <a:cxn ang="0">
                <a:pos x="0" y="59"/>
              </a:cxn>
              <a:cxn ang="0">
                <a:pos x="0" y="327"/>
              </a:cxn>
              <a:cxn ang="0">
                <a:pos x="78" y="386"/>
              </a:cxn>
              <a:cxn ang="0">
                <a:pos x="78" y="0"/>
              </a:cxn>
              <a:cxn ang="0">
                <a:pos x="0" y="59"/>
              </a:cxn>
            </a:cxnLst>
            <a:rect l="0" t="0" r="r" b="b"/>
            <a:pathLst>
              <a:path w="78" h="386">
                <a:moveTo>
                  <a:pt x="0" y="59"/>
                </a:moveTo>
                <a:cubicBezTo>
                  <a:pt x="0" y="327"/>
                  <a:pt x="0" y="327"/>
                  <a:pt x="0" y="327"/>
                </a:cubicBezTo>
                <a:cubicBezTo>
                  <a:pt x="0" y="362"/>
                  <a:pt x="69" y="351"/>
                  <a:pt x="78" y="386"/>
                </a:cubicBezTo>
                <a:cubicBezTo>
                  <a:pt x="78" y="0"/>
                  <a:pt x="78" y="0"/>
                  <a:pt x="78" y="0"/>
                </a:cubicBezTo>
                <a:cubicBezTo>
                  <a:pt x="69" y="35"/>
                  <a:pt x="0" y="24"/>
                  <a:pt x="0" y="59"/>
                </a:cubicBezTo>
                <a:close/>
              </a:path>
            </a:pathLst>
          </a:custGeom>
          <a:solidFill>
            <a:srgbClr val="B39D79"/>
          </a:solidFill>
          <a:ln w="12700">
            <a:noFill/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vert" wrap="square" lIns="51435" tIns="25717" rIns="51435" bIns="25717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kk-KZ" sz="1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Rectangle 211">
            <a:extLst>
              <a:ext uri="{FF2B5EF4-FFF2-40B4-BE49-F238E27FC236}">
                <a16:creationId xmlns:a16="http://schemas.microsoft.com/office/drawing/2014/main" id="{1E5CB2FD-2E29-4091-989B-B6B10F534854}"/>
              </a:ext>
            </a:extLst>
          </p:cNvPr>
          <p:cNvSpPr/>
          <p:nvPr/>
        </p:nvSpPr>
        <p:spPr>
          <a:xfrm>
            <a:off x="7313997" y="5208031"/>
            <a:ext cx="2363403" cy="1507094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6350" cap="flat" cmpd="sng" algn="ctr">
            <a:noFill/>
            <a:prstDash val="sysDash"/>
            <a:miter lim="800000"/>
          </a:ln>
          <a:effectLst/>
        </p:spPr>
        <p:txBody>
          <a:bodyPr rtlCol="0" anchor="ctr"/>
          <a:lstStyle/>
          <a:p>
            <a:pPr defTabSz="457200">
              <a:lnSpc>
                <a:spcPts val="1000"/>
              </a:lnSpc>
              <a:spcAft>
                <a:spcPts val="1200"/>
              </a:spcAft>
              <a:defRPr/>
            </a:pPr>
            <a:endParaRPr lang="ru-RU" sz="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Expanding the functionality of the mobile application through modification in order to increase the attractiveness for small businesses</a:t>
            </a:r>
            <a:endParaRPr lang="ru-RU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95" name="Rectangle 211">
            <a:extLst>
              <a:ext uri="{FF2B5EF4-FFF2-40B4-BE49-F238E27FC236}">
                <a16:creationId xmlns:a16="http://schemas.microsoft.com/office/drawing/2014/main" id="{1E5CB2FD-2E29-4091-989B-B6B10F534854}"/>
              </a:ext>
            </a:extLst>
          </p:cNvPr>
          <p:cNvSpPr/>
          <p:nvPr/>
        </p:nvSpPr>
        <p:spPr>
          <a:xfrm>
            <a:off x="4897469" y="4622196"/>
            <a:ext cx="2303431" cy="2083404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6350" cap="flat" cmpd="sng" algn="ctr">
            <a:noFill/>
            <a:prstDash val="sysDash"/>
            <a:miter lim="800000"/>
          </a:ln>
          <a:effectLst/>
        </p:spPr>
        <p:txBody>
          <a:bodyPr rtlCol="0" anchor="ctr"/>
          <a:lstStyle/>
          <a:p>
            <a:pPr defTabSz="457200">
              <a:lnSpc>
                <a:spcPts val="1000"/>
              </a:lnSpc>
              <a:spcAft>
                <a:spcPts val="1200"/>
              </a:spcAft>
              <a:defRPr/>
            </a:pPr>
            <a:endParaRPr lang="ru-RU" sz="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Modification of </a:t>
            </a:r>
            <a:r>
              <a:rPr lang="en-US" sz="1100" kern="0" dirty="0" err="1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SalyqBot</a:t>
            </a: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in terms of finalizing the service for receiving applications for </a:t>
            </a:r>
            <a:r>
              <a:rPr lang="en-US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VD and foreign trade </a:t>
            </a:r>
            <a:r>
              <a:rPr lang="en-US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participants</a:t>
            </a:r>
            <a:endParaRPr lang="kk-KZ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Expanding the technical capabilities of the </a:t>
            </a:r>
            <a:r>
              <a:rPr lang="en-US" sz="1100" kern="0" dirty="0" err="1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chatbot</a:t>
            </a:r>
            <a:endParaRPr lang="ru-RU" sz="1100" kern="0" dirty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Development of an analytical panel for the </a:t>
            </a:r>
            <a:r>
              <a:rPr lang="en-US" sz="1100" kern="0" dirty="0" err="1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BoI</a:t>
            </a:r>
            <a:r>
              <a:rPr lang="en-US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and </a:t>
            </a:r>
            <a:r>
              <a:rPr lang="en-US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UD </a:t>
            </a: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service</a:t>
            </a:r>
            <a:endParaRPr lang="kk-KZ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96" name="Freeform 47">
            <a:extLst>
              <a:ext uri="{FF2B5EF4-FFF2-40B4-BE49-F238E27FC236}">
                <a16:creationId xmlns:a16="http://schemas.microsoft.com/office/drawing/2014/main" id="{80C398B4-5A34-47A5-A03A-F376E228C724}"/>
              </a:ext>
            </a:extLst>
          </p:cNvPr>
          <p:cNvSpPr>
            <a:spLocks/>
          </p:cNvSpPr>
          <p:nvPr/>
        </p:nvSpPr>
        <p:spPr bwMode="gray">
          <a:xfrm rot="16200000">
            <a:off x="5854790" y="3767782"/>
            <a:ext cx="355151" cy="2022408"/>
          </a:xfrm>
          <a:custGeom>
            <a:avLst/>
            <a:gdLst/>
            <a:ahLst/>
            <a:cxnLst>
              <a:cxn ang="0">
                <a:pos x="0" y="59"/>
              </a:cxn>
              <a:cxn ang="0">
                <a:pos x="0" y="327"/>
              </a:cxn>
              <a:cxn ang="0">
                <a:pos x="78" y="386"/>
              </a:cxn>
              <a:cxn ang="0">
                <a:pos x="78" y="0"/>
              </a:cxn>
              <a:cxn ang="0">
                <a:pos x="0" y="59"/>
              </a:cxn>
            </a:cxnLst>
            <a:rect l="0" t="0" r="r" b="b"/>
            <a:pathLst>
              <a:path w="78" h="386">
                <a:moveTo>
                  <a:pt x="0" y="59"/>
                </a:moveTo>
                <a:cubicBezTo>
                  <a:pt x="0" y="327"/>
                  <a:pt x="0" y="327"/>
                  <a:pt x="0" y="327"/>
                </a:cubicBezTo>
                <a:cubicBezTo>
                  <a:pt x="0" y="362"/>
                  <a:pt x="69" y="351"/>
                  <a:pt x="78" y="386"/>
                </a:cubicBezTo>
                <a:cubicBezTo>
                  <a:pt x="78" y="0"/>
                  <a:pt x="78" y="0"/>
                  <a:pt x="78" y="0"/>
                </a:cubicBezTo>
                <a:cubicBezTo>
                  <a:pt x="69" y="35"/>
                  <a:pt x="0" y="24"/>
                  <a:pt x="0" y="59"/>
                </a:cubicBezTo>
                <a:close/>
              </a:path>
            </a:pathLst>
          </a:custGeom>
          <a:solidFill>
            <a:srgbClr val="007A37"/>
          </a:solidFill>
          <a:ln w="12700">
            <a:noFill/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vert" wrap="square" lIns="51435" tIns="25717" rIns="51435" bIns="25717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kk-KZ" sz="1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Freeform 46">
            <a:extLst>
              <a:ext uri="{FF2B5EF4-FFF2-40B4-BE49-F238E27FC236}">
                <a16:creationId xmlns:a16="http://schemas.microsoft.com/office/drawing/2014/main" id="{EEEFEBFD-8C09-44E4-B59F-A511FD4941BF}"/>
              </a:ext>
            </a:extLst>
          </p:cNvPr>
          <p:cNvSpPr>
            <a:spLocks/>
          </p:cNvSpPr>
          <p:nvPr/>
        </p:nvSpPr>
        <p:spPr bwMode="gray">
          <a:xfrm rot="16200000">
            <a:off x="5976135" y="3496636"/>
            <a:ext cx="108366" cy="215324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411"/>
              </a:cxn>
              <a:cxn ang="0">
                <a:pos x="0" y="411"/>
              </a:cxn>
              <a:cxn ang="0">
                <a:pos x="23" y="400"/>
              </a:cxn>
              <a:cxn ang="0">
                <a:pos x="23" y="11"/>
              </a:cxn>
              <a:cxn ang="0">
                <a:pos x="0" y="0"/>
              </a:cxn>
            </a:cxnLst>
            <a:rect l="0" t="0" r="r" b="b"/>
            <a:pathLst>
              <a:path w="23" h="411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411"/>
                  <a:pt x="0" y="411"/>
                  <a:pt x="0" y="411"/>
                </a:cubicBezTo>
                <a:cubicBezTo>
                  <a:pt x="0" y="411"/>
                  <a:pt x="0" y="411"/>
                  <a:pt x="0" y="411"/>
                </a:cubicBezTo>
                <a:cubicBezTo>
                  <a:pt x="13" y="411"/>
                  <a:pt x="23" y="406"/>
                  <a:pt x="23" y="400"/>
                </a:cubicBezTo>
                <a:cubicBezTo>
                  <a:pt x="23" y="11"/>
                  <a:pt x="23" y="11"/>
                  <a:pt x="23" y="11"/>
                </a:cubicBezTo>
                <a:cubicBezTo>
                  <a:pt x="23" y="5"/>
                  <a:pt x="13" y="0"/>
                  <a:pt x="0" y="0"/>
                </a:cubicBezTo>
                <a:close/>
              </a:path>
            </a:pathLst>
          </a:custGeom>
          <a:solidFill>
            <a:srgbClr val="007A37"/>
          </a:solidFill>
          <a:ln w="12700">
            <a:noFill/>
            <a:round/>
            <a:headEnd/>
            <a:tailEnd/>
          </a:ln>
        </p:spPr>
        <p:txBody>
          <a:bodyPr vert="horz" wrap="square" lIns="51435" tIns="25717" rIns="51435" bIns="25717" numCol="1" anchor="t" anchorCtr="0" compatLnSpc="1">
            <a:prstTxWarp prst="textNoShape">
              <a:avLst/>
            </a:prstTxWarp>
          </a:bodyPr>
          <a:lstStyle/>
          <a:p>
            <a:endParaRPr lang="en-US" sz="569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7B307E2-0FB9-48BF-B736-696218B95E57}"/>
              </a:ext>
            </a:extLst>
          </p:cNvPr>
          <p:cNvSpPr txBox="1"/>
          <p:nvPr/>
        </p:nvSpPr>
        <p:spPr>
          <a:xfrm>
            <a:off x="5208273" y="4628396"/>
            <a:ext cx="165384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Contact Center</a:t>
            </a:r>
            <a:endParaRPr lang="ru-RU" sz="1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9" name="Rectangle 211">
            <a:extLst>
              <a:ext uri="{FF2B5EF4-FFF2-40B4-BE49-F238E27FC236}">
                <a16:creationId xmlns:a16="http://schemas.microsoft.com/office/drawing/2014/main" id="{1E5CB2FD-2E29-4091-989B-B6B10F534854}"/>
              </a:ext>
            </a:extLst>
          </p:cNvPr>
          <p:cNvSpPr/>
          <p:nvPr/>
        </p:nvSpPr>
        <p:spPr>
          <a:xfrm>
            <a:off x="4891566" y="3277551"/>
            <a:ext cx="2321749" cy="1166262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6350" cap="flat" cmpd="sng" algn="ctr">
            <a:noFill/>
            <a:prstDash val="sysDash"/>
            <a:miter lim="800000"/>
          </a:ln>
          <a:effectLst/>
        </p:spPr>
        <p:txBody>
          <a:bodyPr rtlCol="0" anchor="ctr"/>
          <a:lstStyle/>
          <a:p>
            <a:pPr defTabSz="457200">
              <a:lnSpc>
                <a:spcPts val="1000"/>
              </a:lnSpc>
              <a:spcAft>
                <a:spcPts val="1200"/>
              </a:spcAft>
              <a:defRPr/>
            </a:pPr>
            <a:endParaRPr lang="ru-RU" sz="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conducting a pilot project POS=CRM </a:t>
            </a:r>
          </a:p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Integration </a:t>
            </a: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of OFD with </a:t>
            </a:r>
            <a:r>
              <a:rPr lang="en-US" sz="1100" kern="0" dirty="0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EGP, ITAS, </a:t>
            </a:r>
            <a:r>
              <a:rPr lang="en-US" sz="1100" kern="0" dirty="0" err="1" smtClean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GfB</a:t>
            </a:r>
            <a:endParaRPr lang="ru-RU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00" name="Freeform 46">
            <a:extLst>
              <a:ext uri="{FF2B5EF4-FFF2-40B4-BE49-F238E27FC236}">
                <a16:creationId xmlns:a16="http://schemas.microsoft.com/office/drawing/2014/main" id="{EEEFEBFD-8C09-44E4-B59F-A511FD4941BF}"/>
              </a:ext>
            </a:extLst>
          </p:cNvPr>
          <p:cNvSpPr>
            <a:spLocks/>
          </p:cNvSpPr>
          <p:nvPr/>
        </p:nvSpPr>
        <p:spPr bwMode="gray">
          <a:xfrm rot="16200000">
            <a:off x="6018320" y="2149608"/>
            <a:ext cx="80745" cy="217576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411"/>
              </a:cxn>
              <a:cxn ang="0">
                <a:pos x="0" y="411"/>
              </a:cxn>
              <a:cxn ang="0">
                <a:pos x="23" y="400"/>
              </a:cxn>
              <a:cxn ang="0">
                <a:pos x="23" y="11"/>
              </a:cxn>
              <a:cxn ang="0">
                <a:pos x="0" y="0"/>
              </a:cxn>
            </a:cxnLst>
            <a:rect l="0" t="0" r="r" b="b"/>
            <a:pathLst>
              <a:path w="23" h="411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411"/>
                  <a:pt x="0" y="411"/>
                  <a:pt x="0" y="411"/>
                </a:cubicBezTo>
                <a:cubicBezTo>
                  <a:pt x="0" y="411"/>
                  <a:pt x="0" y="411"/>
                  <a:pt x="0" y="411"/>
                </a:cubicBezTo>
                <a:cubicBezTo>
                  <a:pt x="13" y="411"/>
                  <a:pt x="23" y="406"/>
                  <a:pt x="23" y="400"/>
                </a:cubicBezTo>
                <a:cubicBezTo>
                  <a:pt x="23" y="11"/>
                  <a:pt x="23" y="11"/>
                  <a:pt x="23" y="11"/>
                </a:cubicBezTo>
                <a:cubicBezTo>
                  <a:pt x="23" y="5"/>
                  <a:pt x="13" y="0"/>
                  <a:pt x="0" y="0"/>
                </a:cubicBezTo>
                <a:close/>
              </a:path>
            </a:pathLst>
          </a:custGeom>
          <a:solidFill>
            <a:srgbClr val="007A37"/>
          </a:solidFill>
          <a:ln w="12700">
            <a:noFill/>
            <a:round/>
            <a:headEnd/>
            <a:tailEnd/>
          </a:ln>
        </p:spPr>
        <p:txBody>
          <a:bodyPr vert="horz" wrap="square" lIns="51435" tIns="25717" rIns="51435" bIns="25717" numCol="1" anchor="t" anchorCtr="0" compatLnSpc="1">
            <a:prstTxWarp prst="textNoShape">
              <a:avLst/>
            </a:prstTxWarp>
          </a:bodyPr>
          <a:lstStyle/>
          <a:p>
            <a:endParaRPr lang="en-US" sz="569">
              <a:solidFill>
                <a:srgbClr val="B39D7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Freeform 47">
            <a:extLst>
              <a:ext uri="{FF2B5EF4-FFF2-40B4-BE49-F238E27FC236}">
                <a16:creationId xmlns:a16="http://schemas.microsoft.com/office/drawing/2014/main" id="{80C398B4-5A34-47A5-A03A-F376E228C724}"/>
              </a:ext>
            </a:extLst>
          </p:cNvPr>
          <p:cNvSpPr>
            <a:spLocks/>
          </p:cNvSpPr>
          <p:nvPr/>
        </p:nvSpPr>
        <p:spPr bwMode="gray">
          <a:xfrm rot="16200000">
            <a:off x="5909785" y="2428414"/>
            <a:ext cx="329349" cy="2043565"/>
          </a:xfrm>
          <a:custGeom>
            <a:avLst/>
            <a:gdLst/>
            <a:ahLst/>
            <a:cxnLst>
              <a:cxn ang="0">
                <a:pos x="0" y="59"/>
              </a:cxn>
              <a:cxn ang="0">
                <a:pos x="0" y="327"/>
              </a:cxn>
              <a:cxn ang="0">
                <a:pos x="78" y="386"/>
              </a:cxn>
              <a:cxn ang="0">
                <a:pos x="78" y="0"/>
              </a:cxn>
              <a:cxn ang="0">
                <a:pos x="0" y="59"/>
              </a:cxn>
            </a:cxnLst>
            <a:rect l="0" t="0" r="r" b="b"/>
            <a:pathLst>
              <a:path w="78" h="386">
                <a:moveTo>
                  <a:pt x="0" y="59"/>
                </a:moveTo>
                <a:cubicBezTo>
                  <a:pt x="0" y="327"/>
                  <a:pt x="0" y="327"/>
                  <a:pt x="0" y="327"/>
                </a:cubicBezTo>
                <a:cubicBezTo>
                  <a:pt x="0" y="362"/>
                  <a:pt x="69" y="351"/>
                  <a:pt x="78" y="386"/>
                </a:cubicBezTo>
                <a:cubicBezTo>
                  <a:pt x="78" y="0"/>
                  <a:pt x="78" y="0"/>
                  <a:pt x="78" y="0"/>
                </a:cubicBezTo>
                <a:cubicBezTo>
                  <a:pt x="69" y="35"/>
                  <a:pt x="0" y="24"/>
                  <a:pt x="0" y="59"/>
                </a:cubicBezTo>
                <a:close/>
              </a:path>
            </a:pathLst>
          </a:custGeom>
          <a:solidFill>
            <a:srgbClr val="007A37"/>
          </a:solidFill>
          <a:ln w="12700">
            <a:noFill/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vert" wrap="square" lIns="51435" tIns="25717" rIns="51435" bIns="25717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Mobile Transfers</a:t>
            </a:r>
            <a:endParaRPr lang="kk-KZ" sz="1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6" name="Rectangle 211">
            <a:extLst>
              <a:ext uri="{FF2B5EF4-FFF2-40B4-BE49-F238E27FC236}">
                <a16:creationId xmlns:a16="http://schemas.microsoft.com/office/drawing/2014/main" id="{1E5CB2FD-2E29-4091-989B-B6B10F534854}"/>
              </a:ext>
            </a:extLst>
          </p:cNvPr>
          <p:cNvSpPr/>
          <p:nvPr/>
        </p:nvSpPr>
        <p:spPr>
          <a:xfrm>
            <a:off x="2456907" y="5394529"/>
            <a:ext cx="2360362" cy="1296784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6350" cap="flat" cmpd="sng" algn="ctr">
            <a:noFill/>
            <a:prstDash val="sysDash"/>
            <a:miter lim="800000"/>
          </a:ln>
          <a:effectLst/>
        </p:spPr>
        <p:txBody>
          <a:bodyPr rtlCol="0" anchor="ctr"/>
          <a:lstStyle/>
          <a:p>
            <a:pPr defTabSz="457200">
              <a:lnSpc>
                <a:spcPts val="1000"/>
              </a:lnSpc>
              <a:spcAft>
                <a:spcPts val="1200"/>
              </a:spcAft>
              <a:defRPr/>
            </a:pPr>
            <a:endParaRPr lang="kk-KZ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defTabSz="457200">
              <a:lnSpc>
                <a:spcPts val="1000"/>
              </a:lnSpc>
              <a:spcAft>
                <a:spcPts val="1200"/>
              </a:spcAft>
              <a:defRPr/>
            </a:pPr>
            <a:endParaRPr lang="kk-KZ" sz="1100" kern="0" dirty="0" smtClean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marL="92075" indent="-92075" defTabSz="457200">
              <a:lnSpc>
                <a:spcPts val="1000"/>
              </a:lnSpc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kern="0" dirty="0">
                <a:solidFill>
                  <a:prstClr val="black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Putting into commercial operation the customs declaration of individuals through a mobile application</a:t>
            </a:r>
            <a:endParaRPr lang="ru-RU" sz="1100" kern="0" dirty="0">
              <a:solidFill>
                <a:prstClr val="black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87" name="Freeform 47">
            <a:extLst>
              <a:ext uri="{FF2B5EF4-FFF2-40B4-BE49-F238E27FC236}">
                <a16:creationId xmlns:a16="http://schemas.microsoft.com/office/drawing/2014/main" id="{80C398B4-5A34-47A5-A03A-F376E228C724}"/>
              </a:ext>
            </a:extLst>
          </p:cNvPr>
          <p:cNvSpPr>
            <a:spLocks/>
          </p:cNvSpPr>
          <p:nvPr/>
        </p:nvSpPr>
        <p:spPr bwMode="gray">
          <a:xfrm rot="16200000">
            <a:off x="3434141" y="4566804"/>
            <a:ext cx="443826" cy="2085481"/>
          </a:xfrm>
          <a:custGeom>
            <a:avLst/>
            <a:gdLst/>
            <a:ahLst/>
            <a:cxnLst>
              <a:cxn ang="0">
                <a:pos x="0" y="59"/>
              </a:cxn>
              <a:cxn ang="0">
                <a:pos x="0" y="327"/>
              </a:cxn>
              <a:cxn ang="0">
                <a:pos x="78" y="386"/>
              </a:cxn>
              <a:cxn ang="0">
                <a:pos x="78" y="0"/>
              </a:cxn>
              <a:cxn ang="0">
                <a:pos x="0" y="59"/>
              </a:cxn>
            </a:cxnLst>
            <a:rect l="0" t="0" r="r" b="b"/>
            <a:pathLst>
              <a:path w="78" h="386">
                <a:moveTo>
                  <a:pt x="0" y="59"/>
                </a:moveTo>
                <a:cubicBezTo>
                  <a:pt x="0" y="327"/>
                  <a:pt x="0" y="327"/>
                  <a:pt x="0" y="327"/>
                </a:cubicBezTo>
                <a:cubicBezTo>
                  <a:pt x="0" y="362"/>
                  <a:pt x="69" y="351"/>
                  <a:pt x="78" y="386"/>
                </a:cubicBezTo>
                <a:cubicBezTo>
                  <a:pt x="78" y="0"/>
                  <a:pt x="78" y="0"/>
                  <a:pt x="78" y="0"/>
                </a:cubicBezTo>
                <a:cubicBezTo>
                  <a:pt x="69" y="35"/>
                  <a:pt x="0" y="24"/>
                  <a:pt x="0" y="59"/>
                </a:cubicBezTo>
                <a:close/>
              </a:path>
            </a:pathLst>
          </a:custGeom>
          <a:solidFill>
            <a:srgbClr val="B39D79"/>
          </a:solidFill>
          <a:ln w="12700">
            <a:noFill/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vert" wrap="square" lIns="51435" tIns="25717" rIns="51435" bIns="25717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kk-KZ" sz="1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Freeform 46">
            <a:extLst>
              <a:ext uri="{FF2B5EF4-FFF2-40B4-BE49-F238E27FC236}">
                <a16:creationId xmlns:a16="http://schemas.microsoft.com/office/drawing/2014/main" id="{EEEFEBFD-8C09-44E4-B59F-A511FD4941BF}"/>
              </a:ext>
            </a:extLst>
          </p:cNvPr>
          <p:cNvSpPr>
            <a:spLocks/>
          </p:cNvSpPr>
          <p:nvPr/>
        </p:nvSpPr>
        <p:spPr bwMode="gray">
          <a:xfrm rot="16200000">
            <a:off x="3593363" y="4265203"/>
            <a:ext cx="80745" cy="217576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411"/>
              </a:cxn>
              <a:cxn ang="0">
                <a:pos x="0" y="411"/>
              </a:cxn>
              <a:cxn ang="0">
                <a:pos x="23" y="400"/>
              </a:cxn>
              <a:cxn ang="0">
                <a:pos x="23" y="11"/>
              </a:cxn>
              <a:cxn ang="0">
                <a:pos x="0" y="0"/>
              </a:cxn>
            </a:cxnLst>
            <a:rect l="0" t="0" r="r" b="b"/>
            <a:pathLst>
              <a:path w="23" h="411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411"/>
                  <a:pt x="0" y="411"/>
                  <a:pt x="0" y="411"/>
                </a:cubicBezTo>
                <a:cubicBezTo>
                  <a:pt x="0" y="411"/>
                  <a:pt x="0" y="411"/>
                  <a:pt x="0" y="411"/>
                </a:cubicBezTo>
                <a:cubicBezTo>
                  <a:pt x="13" y="411"/>
                  <a:pt x="23" y="406"/>
                  <a:pt x="23" y="400"/>
                </a:cubicBezTo>
                <a:cubicBezTo>
                  <a:pt x="23" y="11"/>
                  <a:pt x="23" y="11"/>
                  <a:pt x="23" y="11"/>
                </a:cubicBezTo>
                <a:cubicBezTo>
                  <a:pt x="23" y="5"/>
                  <a:pt x="13" y="0"/>
                  <a:pt x="0" y="0"/>
                </a:cubicBezTo>
                <a:close/>
              </a:path>
            </a:pathLst>
          </a:custGeom>
          <a:solidFill>
            <a:srgbClr val="B39D79"/>
          </a:solidFill>
          <a:ln w="12700">
            <a:noFill/>
            <a:round/>
            <a:headEnd/>
            <a:tailEnd/>
          </a:ln>
        </p:spPr>
        <p:txBody>
          <a:bodyPr vert="horz" wrap="square" lIns="51435" tIns="25717" rIns="51435" bIns="25717" numCol="1" anchor="t" anchorCtr="0" compatLnSpc="1">
            <a:prstTxWarp prst="textNoShape">
              <a:avLst/>
            </a:prstTxWarp>
          </a:bodyPr>
          <a:lstStyle/>
          <a:p>
            <a:endParaRPr lang="en-US" sz="569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57B307E2-0FB9-48BF-B736-696218B95E57}"/>
              </a:ext>
            </a:extLst>
          </p:cNvPr>
          <p:cNvSpPr txBox="1"/>
          <p:nvPr/>
        </p:nvSpPr>
        <p:spPr>
          <a:xfrm>
            <a:off x="2725811" y="5316096"/>
            <a:ext cx="1863726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Passenger Customs Declaration For Individuals</a:t>
            </a:r>
            <a:endParaRPr lang="ru-RU" sz="1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2" name="Freeform 46">
            <a:extLst>
              <a:ext uri="{FF2B5EF4-FFF2-40B4-BE49-F238E27FC236}">
                <a16:creationId xmlns:a16="http://schemas.microsoft.com/office/drawing/2014/main" id="{EEEFEBFD-8C09-44E4-B59F-A511FD4941BF}"/>
              </a:ext>
            </a:extLst>
          </p:cNvPr>
          <p:cNvSpPr>
            <a:spLocks/>
          </p:cNvSpPr>
          <p:nvPr/>
        </p:nvSpPr>
        <p:spPr bwMode="gray">
          <a:xfrm rot="16200000">
            <a:off x="8450703" y="2290734"/>
            <a:ext cx="74631" cy="222039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411"/>
              </a:cxn>
              <a:cxn ang="0">
                <a:pos x="0" y="411"/>
              </a:cxn>
              <a:cxn ang="0">
                <a:pos x="23" y="400"/>
              </a:cxn>
              <a:cxn ang="0">
                <a:pos x="23" y="11"/>
              </a:cxn>
              <a:cxn ang="0">
                <a:pos x="0" y="0"/>
              </a:cxn>
            </a:cxnLst>
            <a:rect l="0" t="0" r="r" b="b"/>
            <a:pathLst>
              <a:path w="23" h="411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411"/>
                  <a:pt x="0" y="411"/>
                  <a:pt x="0" y="411"/>
                </a:cubicBezTo>
                <a:cubicBezTo>
                  <a:pt x="0" y="411"/>
                  <a:pt x="0" y="411"/>
                  <a:pt x="0" y="411"/>
                </a:cubicBezTo>
                <a:cubicBezTo>
                  <a:pt x="13" y="411"/>
                  <a:pt x="23" y="406"/>
                  <a:pt x="23" y="400"/>
                </a:cubicBezTo>
                <a:cubicBezTo>
                  <a:pt x="23" y="11"/>
                  <a:pt x="23" y="11"/>
                  <a:pt x="23" y="11"/>
                </a:cubicBezTo>
                <a:cubicBezTo>
                  <a:pt x="23" y="5"/>
                  <a:pt x="13" y="0"/>
                  <a:pt x="0" y="0"/>
                </a:cubicBezTo>
                <a:close/>
              </a:path>
            </a:pathLst>
          </a:custGeom>
          <a:solidFill>
            <a:srgbClr val="B39D79"/>
          </a:solidFill>
          <a:ln w="12700">
            <a:noFill/>
            <a:round/>
            <a:headEnd/>
            <a:tailEnd/>
          </a:ln>
        </p:spPr>
        <p:txBody>
          <a:bodyPr vert="horz" wrap="square" lIns="51435" tIns="25717" rIns="51435" bIns="25717" numCol="1" anchor="t" anchorCtr="0" compatLnSpc="1">
            <a:prstTxWarp prst="textNoShape">
              <a:avLst/>
            </a:prstTxWarp>
          </a:bodyPr>
          <a:lstStyle/>
          <a:p>
            <a:endParaRPr lang="en-US" sz="569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57B307E2-0FB9-48BF-B736-696218B95E57}"/>
              </a:ext>
            </a:extLst>
          </p:cNvPr>
          <p:cNvSpPr txBox="1"/>
          <p:nvPr/>
        </p:nvSpPr>
        <p:spPr>
          <a:xfrm>
            <a:off x="7646442" y="3404808"/>
            <a:ext cx="170542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Situation Center Of Electronic Invoices</a:t>
            </a:r>
            <a:endParaRPr lang="ru-RU" sz="1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4" name="Freeform 46">
            <a:extLst>
              <a:ext uri="{FF2B5EF4-FFF2-40B4-BE49-F238E27FC236}">
                <a16:creationId xmlns:a16="http://schemas.microsoft.com/office/drawing/2014/main" id="{EEEFEBFD-8C09-44E4-B59F-A511FD4941BF}"/>
              </a:ext>
            </a:extLst>
          </p:cNvPr>
          <p:cNvSpPr>
            <a:spLocks/>
          </p:cNvSpPr>
          <p:nvPr/>
        </p:nvSpPr>
        <p:spPr bwMode="gray">
          <a:xfrm rot="16200000">
            <a:off x="10897129" y="2783226"/>
            <a:ext cx="80005" cy="222039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411"/>
              </a:cxn>
              <a:cxn ang="0">
                <a:pos x="0" y="411"/>
              </a:cxn>
              <a:cxn ang="0">
                <a:pos x="23" y="400"/>
              </a:cxn>
              <a:cxn ang="0">
                <a:pos x="23" y="11"/>
              </a:cxn>
              <a:cxn ang="0">
                <a:pos x="0" y="0"/>
              </a:cxn>
            </a:cxnLst>
            <a:rect l="0" t="0" r="r" b="b"/>
            <a:pathLst>
              <a:path w="23" h="411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411"/>
                  <a:pt x="0" y="411"/>
                  <a:pt x="0" y="411"/>
                </a:cubicBezTo>
                <a:cubicBezTo>
                  <a:pt x="0" y="411"/>
                  <a:pt x="0" y="411"/>
                  <a:pt x="0" y="411"/>
                </a:cubicBezTo>
                <a:cubicBezTo>
                  <a:pt x="13" y="411"/>
                  <a:pt x="23" y="406"/>
                  <a:pt x="23" y="400"/>
                </a:cubicBezTo>
                <a:cubicBezTo>
                  <a:pt x="23" y="11"/>
                  <a:pt x="23" y="11"/>
                  <a:pt x="23" y="11"/>
                </a:cubicBezTo>
                <a:cubicBezTo>
                  <a:pt x="23" y="5"/>
                  <a:pt x="13" y="0"/>
                  <a:pt x="0" y="0"/>
                </a:cubicBezTo>
                <a:close/>
              </a:path>
            </a:pathLst>
          </a:custGeom>
          <a:solidFill>
            <a:srgbClr val="1C3156"/>
          </a:solidFill>
          <a:ln w="12700">
            <a:noFill/>
            <a:round/>
            <a:headEnd/>
            <a:tailEnd/>
          </a:ln>
        </p:spPr>
        <p:txBody>
          <a:bodyPr vert="horz" wrap="square" lIns="51435" tIns="25717" rIns="51435" bIns="25717" numCol="1" anchor="t" anchorCtr="0" compatLnSpc="1">
            <a:prstTxWarp prst="textNoShape">
              <a:avLst/>
            </a:prstTxWarp>
          </a:bodyPr>
          <a:lstStyle/>
          <a:p>
            <a:endParaRPr lang="en-US" sz="569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" name="Freeform 47">
            <a:extLst>
              <a:ext uri="{FF2B5EF4-FFF2-40B4-BE49-F238E27FC236}">
                <a16:creationId xmlns:a16="http://schemas.microsoft.com/office/drawing/2014/main" id="{80C398B4-5A34-47A5-A03A-F376E228C724}"/>
              </a:ext>
            </a:extLst>
          </p:cNvPr>
          <p:cNvSpPr>
            <a:spLocks/>
          </p:cNvSpPr>
          <p:nvPr/>
        </p:nvSpPr>
        <p:spPr bwMode="gray">
          <a:xfrm rot="16200000">
            <a:off x="10737943" y="3072888"/>
            <a:ext cx="398392" cy="2085481"/>
          </a:xfrm>
          <a:custGeom>
            <a:avLst/>
            <a:gdLst/>
            <a:ahLst/>
            <a:cxnLst>
              <a:cxn ang="0">
                <a:pos x="0" y="59"/>
              </a:cxn>
              <a:cxn ang="0">
                <a:pos x="0" y="327"/>
              </a:cxn>
              <a:cxn ang="0">
                <a:pos x="78" y="386"/>
              </a:cxn>
              <a:cxn ang="0">
                <a:pos x="78" y="0"/>
              </a:cxn>
              <a:cxn ang="0">
                <a:pos x="0" y="59"/>
              </a:cxn>
            </a:cxnLst>
            <a:rect l="0" t="0" r="r" b="b"/>
            <a:pathLst>
              <a:path w="78" h="386">
                <a:moveTo>
                  <a:pt x="0" y="59"/>
                </a:moveTo>
                <a:cubicBezTo>
                  <a:pt x="0" y="327"/>
                  <a:pt x="0" y="327"/>
                  <a:pt x="0" y="327"/>
                </a:cubicBezTo>
                <a:cubicBezTo>
                  <a:pt x="0" y="362"/>
                  <a:pt x="69" y="351"/>
                  <a:pt x="78" y="386"/>
                </a:cubicBezTo>
                <a:cubicBezTo>
                  <a:pt x="78" y="0"/>
                  <a:pt x="78" y="0"/>
                  <a:pt x="78" y="0"/>
                </a:cubicBezTo>
                <a:cubicBezTo>
                  <a:pt x="69" y="35"/>
                  <a:pt x="0" y="24"/>
                  <a:pt x="0" y="59"/>
                </a:cubicBezTo>
                <a:close/>
              </a:path>
            </a:pathLst>
          </a:custGeom>
          <a:solidFill>
            <a:srgbClr val="1C3156"/>
          </a:solidFill>
          <a:ln w="12700">
            <a:noFill/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vert" wrap="square" lIns="51435" tIns="25717" rIns="51435" bIns="25717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kk-KZ" sz="1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57B307E2-0FB9-48BF-B736-696218B95E57}"/>
              </a:ext>
            </a:extLst>
          </p:cNvPr>
          <p:cNvSpPr txBox="1"/>
          <p:nvPr/>
        </p:nvSpPr>
        <p:spPr>
          <a:xfrm>
            <a:off x="10114074" y="3868864"/>
            <a:ext cx="170542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Bankruptcy of </a:t>
            </a:r>
            <a:r>
              <a:rPr lang="en-US" sz="1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en-US" sz="1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ndividuals</a:t>
            </a:r>
            <a:endParaRPr lang="ru-RU" sz="1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18" name="Прямая соединительная линия 117"/>
          <p:cNvCxnSpPr/>
          <p:nvPr/>
        </p:nvCxnSpPr>
        <p:spPr>
          <a:xfrm>
            <a:off x="7242471" y="971944"/>
            <a:ext cx="25637" cy="5554767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>
            <a:off x="4833505" y="987205"/>
            <a:ext cx="29008" cy="5704108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>
            <a:off x="9699952" y="984435"/>
            <a:ext cx="29836" cy="572831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66" name="Freeform 46">
            <a:extLst>
              <a:ext uri="{FF2B5EF4-FFF2-40B4-BE49-F238E27FC236}">
                <a16:creationId xmlns:a16="http://schemas.microsoft.com/office/drawing/2014/main" id="{EEEFEBFD-8C09-44E4-B59F-A511FD4941BF}"/>
              </a:ext>
            </a:extLst>
          </p:cNvPr>
          <p:cNvSpPr>
            <a:spLocks/>
          </p:cNvSpPr>
          <p:nvPr/>
        </p:nvSpPr>
        <p:spPr bwMode="gray">
          <a:xfrm rot="16200000">
            <a:off x="8463556" y="4059483"/>
            <a:ext cx="80745" cy="222039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411"/>
              </a:cxn>
              <a:cxn ang="0">
                <a:pos x="0" y="411"/>
              </a:cxn>
              <a:cxn ang="0">
                <a:pos x="23" y="400"/>
              </a:cxn>
              <a:cxn ang="0">
                <a:pos x="23" y="11"/>
              </a:cxn>
              <a:cxn ang="0">
                <a:pos x="0" y="0"/>
              </a:cxn>
            </a:cxnLst>
            <a:rect l="0" t="0" r="r" b="b"/>
            <a:pathLst>
              <a:path w="23" h="411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411"/>
                  <a:pt x="0" y="411"/>
                  <a:pt x="0" y="411"/>
                </a:cubicBezTo>
                <a:cubicBezTo>
                  <a:pt x="0" y="411"/>
                  <a:pt x="0" y="411"/>
                  <a:pt x="0" y="411"/>
                </a:cubicBezTo>
                <a:cubicBezTo>
                  <a:pt x="13" y="411"/>
                  <a:pt x="23" y="406"/>
                  <a:pt x="23" y="400"/>
                </a:cubicBezTo>
                <a:cubicBezTo>
                  <a:pt x="23" y="11"/>
                  <a:pt x="23" y="11"/>
                  <a:pt x="23" y="11"/>
                </a:cubicBezTo>
                <a:cubicBezTo>
                  <a:pt x="23" y="5"/>
                  <a:pt x="13" y="0"/>
                  <a:pt x="0" y="0"/>
                </a:cubicBezTo>
                <a:close/>
              </a:path>
            </a:pathLst>
          </a:custGeom>
          <a:solidFill>
            <a:srgbClr val="B39D79"/>
          </a:solidFill>
          <a:ln w="12700">
            <a:noFill/>
            <a:round/>
            <a:headEnd/>
            <a:tailEnd/>
          </a:ln>
        </p:spPr>
        <p:txBody>
          <a:bodyPr vert="horz" wrap="square" lIns="51435" tIns="25717" rIns="51435" bIns="25717" numCol="1" anchor="t" anchorCtr="0" compatLnSpc="1">
            <a:prstTxWarp prst="textNoShape">
              <a:avLst/>
            </a:prstTxWarp>
          </a:bodyPr>
          <a:lstStyle/>
          <a:p>
            <a:endParaRPr lang="en-US" sz="569">
              <a:solidFill>
                <a:srgbClr val="B39D7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Freeform 47">
            <a:extLst>
              <a:ext uri="{FF2B5EF4-FFF2-40B4-BE49-F238E27FC236}">
                <a16:creationId xmlns:a16="http://schemas.microsoft.com/office/drawing/2014/main" id="{80C398B4-5A34-47A5-A03A-F376E228C724}"/>
              </a:ext>
            </a:extLst>
          </p:cNvPr>
          <p:cNvSpPr>
            <a:spLocks/>
          </p:cNvSpPr>
          <p:nvPr/>
        </p:nvSpPr>
        <p:spPr bwMode="gray">
          <a:xfrm rot="16200000">
            <a:off x="8338028" y="4355171"/>
            <a:ext cx="384560" cy="2085481"/>
          </a:xfrm>
          <a:custGeom>
            <a:avLst/>
            <a:gdLst/>
            <a:ahLst/>
            <a:cxnLst>
              <a:cxn ang="0">
                <a:pos x="0" y="59"/>
              </a:cxn>
              <a:cxn ang="0">
                <a:pos x="0" y="327"/>
              </a:cxn>
              <a:cxn ang="0">
                <a:pos x="78" y="386"/>
              </a:cxn>
              <a:cxn ang="0">
                <a:pos x="78" y="0"/>
              </a:cxn>
              <a:cxn ang="0">
                <a:pos x="0" y="59"/>
              </a:cxn>
            </a:cxnLst>
            <a:rect l="0" t="0" r="r" b="b"/>
            <a:pathLst>
              <a:path w="78" h="386">
                <a:moveTo>
                  <a:pt x="0" y="59"/>
                </a:moveTo>
                <a:cubicBezTo>
                  <a:pt x="0" y="327"/>
                  <a:pt x="0" y="327"/>
                  <a:pt x="0" y="327"/>
                </a:cubicBezTo>
                <a:cubicBezTo>
                  <a:pt x="0" y="362"/>
                  <a:pt x="69" y="351"/>
                  <a:pt x="78" y="386"/>
                </a:cubicBezTo>
                <a:cubicBezTo>
                  <a:pt x="78" y="0"/>
                  <a:pt x="78" y="0"/>
                  <a:pt x="78" y="0"/>
                </a:cubicBezTo>
                <a:cubicBezTo>
                  <a:pt x="69" y="35"/>
                  <a:pt x="0" y="24"/>
                  <a:pt x="0" y="59"/>
                </a:cubicBezTo>
                <a:close/>
              </a:path>
            </a:pathLst>
          </a:custGeom>
          <a:solidFill>
            <a:srgbClr val="B39D79"/>
          </a:solidFill>
          <a:ln w="12700">
            <a:noFill/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vert" wrap="square" lIns="51435" tIns="25717" rIns="51435" bIns="25717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5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E-</a:t>
            </a:r>
            <a:r>
              <a:rPr lang="en-US" sz="105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Salyq</a:t>
            </a:r>
            <a:r>
              <a:rPr lang="en-US" sz="105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Business</a:t>
            </a:r>
            <a:endParaRPr lang="ru-RU" sz="105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767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3211</TotalTime>
  <Words>461</Words>
  <Application>Microsoft Office PowerPoint</Application>
  <PresentationFormat>Широкоэкранный</PresentationFormat>
  <Paragraphs>68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1" baseType="lpstr">
      <vt:lpstr>Arial Unicode MS</vt:lpstr>
      <vt:lpstr>Yu Gothic UI</vt:lpstr>
      <vt:lpstr>Arial</vt:lpstr>
      <vt:lpstr>Calibri</vt:lpstr>
      <vt:lpstr>Calibri Light</vt:lpstr>
      <vt:lpstr>Rage Italic</vt:lpstr>
      <vt:lpstr>Roboto Condensed</vt:lpstr>
      <vt:lpstr>Tahoma</vt:lpstr>
      <vt:lpstr>Wingdings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Мырзахметова Марал Муратовна</dc:creator>
  <cp:lastModifiedBy>Мырзахметова Марал Муратовна</cp:lastModifiedBy>
  <cp:revision>117</cp:revision>
  <cp:lastPrinted>2023-02-02T10:07:32Z</cp:lastPrinted>
  <dcterms:created xsi:type="dcterms:W3CDTF">2023-01-12T03:34:29Z</dcterms:created>
  <dcterms:modified xsi:type="dcterms:W3CDTF">2023-02-06T11:09:51Z</dcterms:modified>
</cp:coreProperties>
</file>